
<file path=[Content_Types].xml><?xml version="1.0" encoding="utf-8"?>
<Types xmlns="http://schemas.openxmlformats.org/package/2006/content-types">
  <Default Extension="emf" ContentType="image/x-emf"/>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8" r:id="rId4"/>
  </p:sldMasterIdLst>
  <p:notesMasterIdLst>
    <p:notesMasterId r:id="rId11"/>
  </p:notesMasterIdLst>
  <p:sldIdLst>
    <p:sldId id="2877" r:id="rId5"/>
    <p:sldId id="1587" r:id="rId6"/>
    <p:sldId id="2878" r:id="rId7"/>
    <p:sldId id="2886" r:id="rId8"/>
    <p:sldId id="2887" r:id="rId9"/>
    <p:sldId id="2880"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7E2F31E4-F41A-4261-B228-12C8C39BE616}">
          <p14:sldIdLst>
            <p14:sldId id="2877"/>
            <p14:sldId id="1587"/>
            <p14:sldId id="2878"/>
            <p14:sldId id="2886"/>
            <p14:sldId id="2887"/>
            <p14:sldId id="288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5FFE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3A9A94A-CE3B-4F11-805D-060ADA2B093F}" v="129" dt="2019-10-24T23:21:48.415"/>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706" autoAdjust="0"/>
  </p:normalViewPr>
  <p:slideViewPr>
    <p:cSldViewPr snapToGrid="0">
      <p:cViewPr varScale="1">
        <p:scale>
          <a:sx n="136" d="100"/>
          <a:sy n="136" d="100"/>
        </p:scale>
        <p:origin x="1220" y="1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viewProps" Target="viewProp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presProps" Target="presProps.xml"/><Relationship Id="rId2" Type="http://schemas.openxmlformats.org/officeDocument/2006/relationships/customXml" Target="../customXml/item2.xml"/><Relationship Id="rId16"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tableStyles" Target="tableStyle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7D9F4E-1795-40D8-866F-AB793DF7B7F7}" type="datetimeFigureOut">
              <a:rPr lang="en-US" smtClean="0"/>
              <a:t>6/18/2020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11D5C11-03C4-42A5-B25A-DDB18F2FC711}" type="slidenum">
              <a:rPr lang="en-US" smtClean="0"/>
              <a:t>‹#›</a:t>
            </a:fld>
            <a:endParaRPr lang="en-US"/>
          </a:p>
        </p:txBody>
      </p:sp>
    </p:spTree>
    <p:extLst>
      <p:ext uri="{BB962C8B-B14F-4D97-AF65-F5344CB8AC3E}">
        <p14:creationId xmlns:p14="http://schemas.microsoft.com/office/powerpoint/2010/main" val="4185969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dirty="0"/>
              <a:t>The World-Wide Credit Services organization is responsible for the management of Microsoft’s global credit risk and accounts receivable portfolio. Oversight for this $22 billion portfolio is carried out by teams based in Redmond, Reno, Fort Lauderdale, Manila, Buenos Aires, Dublin, Budapest, Chennai, Gurgaon, Johannesburg, Singapore, Seoul, and Beijing. World Wide Credit Services provides services for all of Microsoft’s major business segments in support of the order-to-cash-cycle and partners with the Treasury Organization to maximize cash flow in support of the lifecycle of the dollar.</a:t>
            </a:r>
          </a:p>
          <a:p>
            <a:endParaRPr lang="en-US" dirty="0"/>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kumimoji="0" lang="en-US" sz="400" b="0" i="0" u="none" strike="noStrike" kern="1200" cap="none" spc="0" normalizeH="0" baseline="0" noProof="0" dirty="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D18B56EA-E28F-4F92-9F16-7A6F2501B303}"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6/18/2020 4:49 PM</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dirty="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5698705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11D5C11-03C4-42A5-B25A-DDB18F2FC711}" type="slidenum">
              <a:rPr lang="en-US" smtClean="0"/>
              <a:t>4</a:t>
            </a:fld>
            <a:endParaRPr lang="en-US"/>
          </a:p>
        </p:txBody>
      </p:sp>
    </p:spTree>
    <p:extLst>
      <p:ext uri="{BB962C8B-B14F-4D97-AF65-F5344CB8AC3E}">
        <p14:creationId xmlns:p14="http://schemas.microsoft.com/office/powerpoint/2010/main" val="227031145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7.sv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1.sv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3.svg"/><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emf"/><Relationship Id="rId1" Type="http://schemas.openxmlformats.org/officeDocument/2006/relationships/slideMaster" Target="../slideMasters/slideMaster1.xml"/><Relationship Id="rId4" Type="http://schemas.openxmlformats.org/officeDocument/2006/relationships/image" Target="../media/image15.svg"/></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17.svg"/><Relationship Id="rId2" Type="http://schemas.openxmlformats.org/officeDocument/2006/relationships/image" Target="../media/image16.pn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horizontal photo Modern-Finance">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1748372"/>
            <a:ext cx="11021125" cy="553998"/>
          </a:xfrm>
        </p:spPr>
        <p:txBody>
          <a:bodyPr wrap="square"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2543508"/>
            <a:ext cx="11012388"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176646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3497949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343223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20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9352113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79964801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0527961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23367811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8439890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48992873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Video</a:t>
            </a:r>
          </a:p>
        </p:txBody>
      </p:sp>
    </p:spTree>
    <p:extLst>
      <p:ext uri="{BB962C8B-B14F-4D97-AF65-F5344CB8AC3E}">
        <p14:creationId xmlns:p14="http://schemas.microsoft.com/office/powerpoint/2010/main" val="1260615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Section Title_dk-blu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445488" y="3179701"/>
            <a:ext cx="9163900" cy="498598"/>
          </a:xfrm>
          <a:noFill/>
        </p:spPr>
        <p:txBody>
          <a:bodyPr wrap="square"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736611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quare photo Modern-Financ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dirty="0"/>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4" name="Picture 3" descr="A group of people posing for the camera&#10;&#10;Description automatically generated">
            <a:extLst>
              <a:ext uri="{FF2B5EF4-FFF2-40B4-BE49-F238E27FC236}">
                <a16:creationId xmlns:a16="http://schemas.microsoft.com/office/drawing/2014/main" id="{4EEECA46-2271-4A87-BAB9-4B5D56DE1C2B}"/>
              </a:ext>
            </a:extLst>
          </p:cNvPr>
          <p:cNvPicPr>
            <a:picLocks noChangeAspect="1"/>
          </p:cNvPicPr>
          <p:nvPr userDrawn="1"/>
        </p:nvPicPr>
        <p:blipFill rotWithShape="1">
          <a:blip r:embed="rId2">
            <a:extLst>
              <a:ext uri="{28A0092B-C50C-407E-A947-70E740481C1C}">
                <a14:useLocalDpi xmlns:a14="http://schemas.microsoft.com/office/drawing/2010/main" val="0"/>
              </a:ext>
            </a:extLst>
          </a:blip>
          <a:srcRect r="34005"/>
          <a:stretch/>
        </p:blipFill>
        <p:spPr>
          <a:xfrm>
            <a:off x="5373392" y="0"/>
            <a:ext cx="6788903" cy="6858000"/>
          </a:xfrm>
          <a:prstGeom prst="rect">
            <a:avLst/>
          </a:prstGeom>
        </p:spPr>
      </p:pic>
    </p:spTree>
    <p:extLst>
      <p:ext uri="{BB962C8B-B14F-4D97-AF65-F5344CB8AC3E}">
        <p14:creationId xmlns:p14="http://schemas.microsoft.com/office/powerpoint/2010/main" val="27358810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6188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5945859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42307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3510875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34594884"/>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6" name="MS logo gray - EMF" descr="Microsoft logo, gray text version">
            <a:extLst>
              <a:ext uri="{FF2B5EF4-FFF2-40B4-BE49-F238E27FC236}">
                <a16:creationId xmlns:a16="http://schemas.microsoft.com/office/drawing/2014/main" id="{BC5F6987-CC3A-4E6C-894C-CBF9ADBA60E6}"/>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262433307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65430776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7_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564219988"/>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1_Case-Study-Summary-Strategy &amp; Forecastin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4" y="473642"/>
            <a:ext cx="2959187" cy="276999"/>
          </a:xfrm>
        </p:spPr>
        <p:txBody>
          <a:bodyPr wrap="square" lIns="91440" anchor="ctr" anchorCtr="0">
            <a:spAutoFit/>
          </a:bodyPr>
          <a:lstStyle>
            <a:lvl1pPr marL="0" indent="0">
              <a:buNone/>
              <a:defRPr sz="1800" b="0">
                <a:solidFill>
                  <a:schemeClr val="accent1"/>
                </a:solidFill>
                <a:latin typeface="+mn-lt"/>
              </a:defRPr>
            </a:lvl1pPr>
            <a:lvl2pPr marL="228556" indent="0">
              <a:buNone/>
              <a:defRPr/>
            </a:lvl2pPr>
            <a:lvl3pPr marL="457112" indent="0">
              <a:buNone/>
              <a:defRPr/>
            </a:lvl3pPr>
            <a:lvl4pPr marL="685668" indent="0">
              <a:buNone/>
              <a:defRPr/>
            </a:lvl4pPr>
            <a:lvl5pPr marL="914225" indent="0">
              <a:buNone/>
              <a:defRPr/>
            </a:lvl5pPr>
          </a:lstStyle>
          <a:p>
            <a:pPr lvl="0"/>
            <a:r>
              <a:rPr lang="en-US"/>
              <a:t>Section title </a:t>
            </a:r>
          </a:p>
        </p:txBody>
      </p:sp>
      <p:pic>
        <p:nvPicPr>
          <p:cNvPr id="5" name="Picture 4">
            <a:extLst>
              <a:ext uri="{FF2B5EF4-FFF2-40B4-BE49-F238E27FC236}">
                <a16:creationId xmlns:a16="http://schemas.microsoft.com/office/drawing/2014/main" id="{38703397-E29D-4A36-B170-1D632A4C3A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84201" y="5984950"/>
            <a:ext cx="1371600" cy="294140"/>
          </a:xfrm>
          <a:prstGeom prst="rect">
            <a:avLst/>
          </a:prstGeom>
        </p:spPr>
      </p:pic>
      <p:sp>
        <p:nvSpPr>
          <p:cNvPr id="14" name="circle1">
            <a:extLst>
              <a:ext uri="{FF2B5EF4-FFF2-40B4-BE49-F238E27FC236}">
                <a16:creationId xmlns:a16="http://schemas.microsoft.com/office/drawing/2014/main" id="{119E8109-9FE0-4751-9BF1-AF2FE4A51A05}"/>
              </a:ext>
            </a:extLst>
          </p:cNvPr>
          <p:cNvSpPr/>
          <p:nvPr/>
        </p:nvSpPr>
        <p:spPr bwMode="auto">
          <a:xfrm>
            <a:off x="293688" y="292100"/>
            <a:ext cx="640080" cy="64008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5" name="Graphic 14">
            <a:extLst>
              <a:ext uri="{FF2B5EF4-FFF2-40B4-BE49-F238E27FC236}">
                <a16:creationId xmlns:a16="http://schemas.microsoft.com/office/drawing/2014/main" id="{D752F61E-39A4-4341-86D7-29DED3257ADF}"/>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848" y="429261"/>
            <a:ext cx="365760" cy="365760"/>
          </a:xfrm>
          <a:prstGeom prst="rect">
            <a:avLst/>
          </a:prstGeom>
        </p:spPr>
      </p:pic>
    </p:spTree>
    <p:extLst>
      <p:ext uri="{BB962C8B-B14F-4D97-AF65-F5344CB8AC3E}">
        <p14:creationId xmlns:p14="http://schemas.microsoft.com/office/powerpoint/2010/main" val="41132696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Financial Analysis Blue-Case-Study-Deep-Dive">
    <p:spTree>
      <p:nvGrpSpPr>
        <p:cNvPr id="1" name=""/>
        <p:cNvGrpSpPr/>
        <p:nvPr/>
      </p:nvGrpSpPr>
      <p:grpSpPr>
        <a:xfrm>
          <a:off x="0" y="0"/>
          <a:ext cx="0" cy="0"/>
          <a:chOff x="0" y="0"/>
          <a:chExt cx="0" cy="0"/>
        </a:xfrm>
      </p:grpSpPr>
      <p:sp>
        <p:nvSpPr>
          <p:cNvPr id="2" name="Rectangle 1"/>
          <p:cNvSpPr/>
          <p:nvPr/>
        </p:nvSpPr>
        <p:spPr bwMode="auto">
          <a:xfrm>
            <a:off x="0" y="0"/>
            <a:ext cx="12192000" cy="939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584200" y="360363"/>
            <a:ext cx="10681096" cy="307777"/>
          </a:xfrm>
          <a:noFill/>
        </p:spPr>
        <p:txBody>
          <a:bodyPr lIns="0" rIns="0"/>
          <a:lstStyle>
            <a:lvl1pPr>
              <a:defRPr sz="2000" b="1" spc="0" baseline="0">
                <a:solidFill>
                  <a:schemeClr val="bg1"/>
                </a:solidFill>
                <a:latin typeface="+mj-lt"/>
              </a:defRPr>
            </a:lvl1pPr>
          </a:lstStyle>
          <a:p>
            <a:r>
              <a:rPr lang="en-US"/>
              <a:t>Click to edit Master title style</a:t>
            </a:r>
          </a:p>
        </p:txBody>
      </p:sp>
      <p:sp>
        <p:nvSpPr>
          <p:cNvPr id="5" name="Text Placeholder 3"/>
          <p:cNvSpPr>
            <a:spLocks noGrp="1"/>
          </p:cNvSpPr>
          <p:nvPr>
            <p:ph type="body" sz="quarter" idx="11" hasCustomPrompt="1"/>
          </p:nvPr>
        </p:nvSpPr>
        <p:spPr>
          <a:xfrm>
            <a:off x="596774" y="1186378"/>
            <a:ext cx="3474720" cy="276999"/>
          </a:xfrm>
        </p:spPr>
        <p:txBody>
          <a:bodyPr wrap="square" lIns="0" tIns="0" rIns="0" bIns="0">
            <a:spAutoFit/>
          </a:bodyPr>
          <a:lstStyle>
            <a:lvl1pPr marL="0" indent="0">
              <a:spcBef>
                <a:spcPts val="1200"/>
              </a:spcBef>
              <a:buClr>
                <a:schemeClr val="tx1"/>
              </a:buClr>
              <a:buFont typeface="Wingdings" pitchFamily="2" charset="2"/>
              <a:buNone/>
              <a:defRPr sz="1800" b="1">
                <a:solidFill>
                  <a:srgbClr val="0078D7"/>
                </a:solidFill>
                <a:latin typeface="+mj-lt"/>
                <a:cs typeface="Segoe UI Semibold" panose="020B0702040204020203" pitchFamily="34" charset="0"/>
              </a:defRPr>
            </a:lvl1pPr>
            <a:lvl2pPr marL="0" indent="0">
              <a:buNone/>
              <a:defRPr sz="1600"/>
            </a:lvl2pPr>
            <a:lvl3pPr marL="227077" indent="0">
              <a:buNone/>
              <a:tabLst/>
              <a:defRPr sz="1400"/>
            </a:lvl3pPr>
            <a:lvl4pPr marL="451040" indent="0">
              <a:buNone/>
              <a:defRPr sz="1400"/>
            </a:lvl4pPr>
            <a:lvl5pPr marL="671895" indent="0">
              <a:buNone/>
              <a:tabLst/>
              <a:defRPr sz="1400"/>
            </a:lvl5pPr>
          </a:lstStyle>
          <a:p>
            <a:pPr lvl="0"/>
            <a:r>
              <a:rPr lang="en-US"/>
              <a:t>Click to edit Master text styles</a:t>
            </a:r>
          </a:p>
        </p:txBody>
      </p:sp>
      <p:cxnSp>
        <p:nvCxnSpPr>
          <p:cNvPr id="26" name="Straight Connector 25">
            <a:extLst>
              <a:ext uri="{FF2B5EF4-FFF2-40B4-BE49-F238E27FC236}">
                <a16:creationId xmlns:a16="http://schemas.microsoft.com/office/drawing/2014/main" id="{590CB8C5-46E4-4C62-9FC9-6B094EFD583D}"/>
              </a:ext>
            </a:extLst>
          </p:cNvPr>
          <p:cNvCxnSpPr>
            <a:cxnSpLocks/>
          </p:cNvCxnSpPr>
          <p:nvPr/>
        </p:nvCxnSpPr>
        <p:spPr>
          <a:xfrm flipH="1">
            <a:off x="-1195232" y="1542394"/>
            <a:ext cx="11952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C34A384-07EB-4DE1-A757-9813FE253CD8}"/>
              </a:ext>
            </a:extLst>
          </p:cNvPr>
          <p:cNvSpPr>
            <a:spLocks noGrp="1"/>
          </p:cNvSpPr>
          <p:nvPr>
            <p:ph type="body" sz="quarter" idx="12"/>
          </p:nvPr>
        </p:nvSpPr>
        <p:spPr>
          <a:xfrm>
            <a:off x="584200" y="1463376"/>
            <a:ext cx="3487738" cy="1415772"/>
          </a:xfrm>
        </p:spPr>
        <p:txBody>
          <a:bodyPr tIns="182880"/>
          <a:lstStyle>
            <a:lvl1pPr marL="0" indent="0">
              <a:spcBef>
                <a:spcPts val="600"/>
              </a:spcBef>
              <a:buFont typeface="Arial" panose="020B0604020202020204" pitchFamily="34" charset="0"/>
              <a:buNone/>
              <a:defRPr sz="1200">
                <a:latin typeface="+mn-lt"/>
              </a:defRPr>
            </a:lvl1pPr>
            <a:lvl2pPr marL="217129" indent="0">
              <a:spcBef>
                <a:spcPts val="600"/>
              </a:spcBef>
              <a:buFont typeface="Arial" panose="020B0604020202020204" pitchFamily="34" charset="0"/>
              <a:buNone/>
              <a:defRPr sz="1200">
                <a:latin typeface="+mn-lt"/>
              </a:defRPr>
            </a:lvl2pPr>
            <a:lvl3pPr marL="445685" indent="0">
              <a:spcBef>
                <a:spcPts val="600"/>
              </a:spcBef>
              <a:buFont typeface="Arial" panose="020B0604020202020204" pitchFamily="34" charset="0"/>
              <a:buNone/>
              <a:defRPr sz="1200">
                <a:latin typeface="+mn-lt"/>
              </a:defRPr>
            </a:lvl3pPr>
            <a:lvl4pPr marL="650433" indent="0">
              <a:spcBef>
                <a:spcPts val="600"/>
              </a:spcBef>
              <a:buFont typeface="Arial" panose="020B0604020202020204" pitchFamily="34" charset="0"/>
              <a:buNone/>
              <a:defRPr sz="1200">
                <a:latin typeface="+mn-lt"/>
              </a:defRPr>
            </a:lvl4pPr>
            <a:lvl5pPr marL="844071" indent="0">
              <a:spcBef>
                <a:spcPts val="600"/>
              </a:spcBef>
              <a:buFont typeface="Arial" panose="020B0604020202020204" pitchFamily="34" charset="0"/>
              <a:buNone/>
              <a:defRPr sz="12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6" name="Group 15">
            <a:extLst>
              <a:ext uri="{FF2B5EF4-FFF2-40B4-BE49-F238E27FC236}">
                <a16:creationId xmlns:a16="http://schemas.microsoft.com/office/drawing/2014/main" id="{4DD2FF17-F2F5-43F2-976D-2B25EF6FBF93}"/>
              </a:ext>
            </a:extLst>
          </p:cNvPr>
          <p:cNvGrpSpPr/>
          <p:nvPr/>
        </p:nvGrpSpPr>
        <p:grpSpPr>
          <a:xfrm>
            <a:off x="11147436" y="20321"/>
            <a:ext cx="902640" cy="902640"/>
            <a:chOff x="1369899" y="3902710"/>
            <a:chExt cx="902640" cy="902640"/>
          </a:xfrm>
        </p:grpSpPr>
        <p:sp>
          <p:nvSpPr>
            <p:cNvPr id="17" name="circle1">
              <a:extLst>
                <a:ext uri="{FF2B5EF4-FFF2-40B4-BE49-F238E27FC236}">
                  <a16:creationId xmlns:a16="http://schemas.microsoft.com/office/drawing/2014/main" id="{45BBE4B3-0F93-4292-9C4D-56B3FFDDDC3C}"/>
                </a:ext>
              </a:extLst>
            </p:cNvPr>
            <p:cNvSpPr/>
            <p:nvPr/>
          </p:nvSpPr>
          <p:spPr bwMode="auto">
            <a:xfrm>
              <a:off x="1369899" y="3902710"/>
              <a:ext cx="902640" cy="902640"/>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8" name="Graphic 17">
              <a:extLst>
                <a:ext uri="{FF2B5EF4-FFF2-40B4-BE49-F238E27FC236}">
                  <a16:creationId xmlns:a16="http://schemas.microsoft.com/office/drawing/2014/main" id="{3AC87878-1408-4826-B2C5-9192A38CEB6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592619" y="4125430"/>
              <a:ext cx="457200" cy="457200"/>
            </a:xfrm>
            <a:prstGeom prst="rect">
              <a:avLst/>
            </a:prstGeom>
          </p:spPr>
        </p:pic>
      </p:grpSp>
      <p:sp>
        <p:nvSpPr>
          <p:cNvPr id="10" name="Text Box 3">
            <a:extLst>
              <a:ext uri="{FF2B5EF4-FFF2-40B4-BE49-F238E27FC236}">
                <a16:creationId xmlns:a16="http://schemas.microsoft.com/office/drawing/2014/main" id="{45866C5A-CE46-4EBF-A20A-B0CBC8581728}"/>
              </a:ext>
            </a:extLst>
          </p:cNvPr>
          <p:cNvSpPr txBox="1">
            <a:spLocks noChangeArrowheads="1"/>
          </p:cNvSpPr>
          <p:nvPr/>
        </p:nvSpPr>
        <p:spPr bwMode="blackWhite">
          <a:xfrm>
            <a:off x="7120596" y="6564313"/>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111" eaLnBrk="0" hangingPunct="0"/>
            <a:r>
              <a:rPr lang="en-US" sz="700">
                <a:solidFill>
                  <a:schemeClr val="accent5"/>
                </a:solidFill>
                <a:cs typeface="Segoe UI" pitchFamily="34" charset="0"/>
              </a:rPr>
              <a:t>© Copyright Microsoft Corporation. All rights reserved. </a:t>
            </a:r>
          </a:p>
        </p:txBody>
      </p:sp>
    </p:spTree>
    <p:extLst>
      <p:ext uri="{BB962C8B-B14F-4D97-AF65-F5344CB8AC3E}">
        <p14:creationId xmlns:p14="http://schemas.microsoft.com/office/powerpoint/2010/main" val="1196953316"/>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8" name="MS logo gray - EMF" descr="Microsoft logo, gray text version">
            <a:extLst>
              <a:ext uri="{FF2B5EF4-FFF2-40B4-BE49-F238E27FC236}">
                <a16:creationId xmlns:a16="http://schemas.microsoft.com/office/drawing/2014/main" id="{8C946D13-F1CA-44EB-A8E8-5CC62C9E3239}"/>
              </a:ext>
            </a:extLst>
          </p:cNvPr>
          <p:cNvPicPr>
            <a:picLocks noChangeAspect="1"/>
          </p:cNvPicPr>
          <p:nvPr/>
        </p:nvPicPr>
        <p:blipFill>
          <a:blip r:embed="rId2"/>
          <a:stretch>
            <a:fillRect/>
          </a:stretch>
        </p:blipFill>
        <p:spPr bwMode="black">
          <a:xfrm>
            <a:off x="584200" y="585789"/>
            <a:ext cx="1366440" cy="292608"/>
          </a:xfrm>
          <a:prstGeom prst="rect">
            <a:avLst/>
          </a:prstGeom>
        </p:spPr>
      </p:pic>
    </p:spTree>
    <p:extLst>
      <p:ext uri="{BB962C8B-B14F-4D97-AF65-F5344CB8AC3E}">
        <p14:creationId xmlns:p14="http://schemas.microsoft.com/office/powerpoint/2010/main" val="14500454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Case-Study-Summary-Strategy &amp; Forecasting">
    <p:spTree>
      <p:nvGrpSpPr>
        <p:cNvPr id="1" name=""/>
        <p:cNvGrpSpPr/>
        <p:nvPr/>
      </p:nvGrpSpPr>
      <p:grpSpPr>
        <a:xfrm>
          <a:off x="0" y="0"/>
          <a:ext cx="0" cy="0"/>
          <a:chOff x="0" y="0"/>
          <a:chExt cx="0" cy="0"/>
        </a:xfrm>
      </p:grpSpPr>
      <p:sp>
        <p:nvSpPr>
          <p:cNvPr id="8" name="circle1">
            <a:extLst>
              <a:ext uri="{FF2B5EF4-FFF2-40B4-BE49-F238E27FC236}">
                <a16:creationId xmlns:a16="http://schemas.microsoft.com/office/drawing/2014/main" id="{26B3A27A-FFB8-439E-A779-672FA05178BE}"/>
              </a:ext>
            </a:extLst>
          </p:cNvPr>
          <p:cNvSpPr/>
          <p:nvPr/>
        </p:nvSpPr>
        <p:spPr bwMode="auto">
          <a:xfrm>
            <a:off x="293688" y="292100"/>
            <a:ext cx="640080" cy="64008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4" y="473642"/>
            <a:ext cx="2959187" cy="276999"/>
          </a:xfrm>
        </p:spPr>
        <p:txBody>
          <a:bodyPr wrap="square" lIns="91440" anchor="ctr" anchorCtr="0">
            <a:spAutoFit/>
          </a:bodyPr>
          <a:lstStyle>
            <a:lvl1pPr marL="0" indent="0">
              <a:buNone/>
              <a:defRPr sz="1800" b="0">
                <a:solidFill>
                  <a:schemeClr val="accent2"/>
                </a:solidFill>
                <a:latin typeface="+mn-lt"/>
              </a:defRPr>
            </a:lvl1pPr>
            <a:lvl2pPr marL="228556" indent="0">
              <a:buNone/>
              <a:defRPr/>
            </a:lvl2pPr>
            <a:lvl3pPr marL="457112" indent="0">
              <a:buNone/>
              <a:defRPr/>
            </a:lvl3pPr>
            <a:lvl4pPr marL="685668" indent="0">
              <a:buNone/>
              <a:defRPr/>
            </a:lvl4pPr>
            <a:lvl5pPr marL="914225" indent="0">
              <a:buNone/>
              <a:defRPr/>
            </a:lvl5pPr>
          </a:lstStyle>
          <a:p>
            <a:pPr lvl="0"/>
            <a:r>
              <a:rPr lang="en-US"/>
              <a:t>Section title </a:t>
            </a:r>
          </a:p>
        </p:txBody>
      </p:sp>
      <p:pic>
        <p:nvPicPr>
          <p:cNvPr id="5" name="Picture 4">
            <a:extLst>
              <a:ext uri="{FF2B5EF4-FFF2-40B4-BE49-F238E27FC236}">
                <a16:creationId xmlns:a16="http://schemas.microsoft.com/office/drawing/2014/main" id="{38703397-E29D-4A36-B170-1D632A4C3A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84201" y="5984950"/>
            <a:ext cx="1371600" cy="294140"/>
          </a:xfrm>
          <a:prstGeom prst="rect">
            <a:avLst/>
          </a:prstGeom>
        </p:spPr>
      </p:pic>
      <p:pic>
        <p:nvPicPr>
          <p:cNvPr id="3" name="Graphic 2">
            <a:extLst>
              <a:ext uri="{FF2B5EF4-FFF2-40B4-BE49-F238E27FC236}">
                <a16:creationId xmlns:a16="http://schemas.microsoft.com/office/drawing/2014/main" id="{7A87E8CB-0065-4D98-A9CA-C22AB6A5DC7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848" y="429261"/>
            <a:ext cx="365760" cy="365760"/>
          </a:xfrm>
          <a:prstGeom prst="rect">
            <a:avLst/>
          </a:prstGeom>
        </p:spPr>
      </p:pic>
    </p:spTree>
    <p:extLst>
      <p:ext uri="{BB962C8B-B14F-4D97-AF65-F5344CB8AC3E}">
        <p14:creationId xmlns:p14="http://schemas.microsoft.com/office/powerpoint/2010/main" val="28490134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Strategy &amp; Forecasting -Case-Study-Deep-Dive">
    <p:spTree>
      <p:nvGrpSpPr>
        <p:cNvPr id="1" name=""/>
        <p:cNvGrpSpPr/>
        <p:nvPr/>
      </p:nvGrpSpPr>
      <p:grpSpPr>
        <a:xfrm>
          <a:off x="0" y="0"/>
          <a:ext cx="0" cy="0"/>
          <a:chOff x="0" y="0"/>
          <a:chExt cx="0" cy="0"/>
        </a:xfrm>
      </p:grpSpPr>
      <p:sp>
        <p:nvSpPr>
          <p:cNvPr id="2" name="Rectangle 1"/>
          <p:cNvSpPr/>
          <p:nvPr/>
        </p:nvSpPr>
        <p:spPr bwMode="auto">
          <a:xfrm>
            <a:off x="0" y="0"/>
            <a:ext cx="12192000" cy="939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588260" y="360364"/>
            <a:ext cx="10638542" cy="307804"/>
          </a:xfrm>
          <a:noFill/>
        </p:spPr>
        <p:txBody>
          <a:bodyPr lIns="0" rIns="0"/>
          <a:lstStyle>
            <a:lvl1pPr>
              <a:defRPr sz="2000" spc="0" baseline="0">
                <a:solidFill>
                  <a:schemeClr val="bg1"/>
                </a:solidFill>
                <a:latin typeface="+mj-lt"/>
              </a:defRPr>
            </a:lvl1pPr>
          </a:lstStyle>
          <a:p>
            <a:r>
              <a:rPr lang="en-US"/>
              <a:t>Click to edit Master title style</a:t>
            </a:r>
          </a:p>
        </p:txBody>
      </p:sp>
      <p:cxnSp>
        <p:nvCxnSpPr>
          <p:cNvPr id="43" name="Straight Connector 42">
            <a:extLst>
              <a:ext uri="{FF2B5EF4-FFF2-40B4-BE49-F238E27FC236}">
                <a16:creationId xmlns:a16="http://schemas.microsoft.com/office/drawing/2014/main" id="{040F7EDB-DDD6-4A3E-9FA2-B1463C9A3D15}"/>
              </a:ext>
            </a:extLst>
          </p:cNvPr>
          <p:cNvCxnSpPr>
            <a:cxnSpLocks/>
          </p:cNvCxnSpPr>
          <p:nvPr/>
        </p:nvCxnSpPr>
        <p:spPr>
          <a:xfrm flipH="1">
            <a:off x="-1195232" y="1542394"/>
            <a:ext cx="11952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9" name="Text Placeholder 3">
            <a:extLst>
              <a:ext uri="{FF2B5EF4-FFF2-40B4-BE49-F238E27FC236}">
                <a16:creationId xmlns:a16="http://schemas.microsoft.com/office/drawing/2014/main" id="{F1D903F8-E35C-4B16-B799-8CBEE1C4AEAF}"/>
              </a:ext>
            </a:extLst>
          </p:cNvPr>
          <p:cNvSpPr>
            <a:spLocks noGrp="1"/>
          </p:cNvSpPr>
          <p:nvPr>
            <p:ph type="body" sz="quarter" idx="11" hasCustomPrompt="1"/>
          </p:nvPr>
        </p:nvSpPr>
        <p:spPr>
          <a:xfrm>
            <a:off x="596774" y="1186378"/>
            <a:ext cx="3474720" cy="276999"/>
          </a:xfrm>
        </p:spPr>
        <p:txBody>
          <a:bodyPr wrap="square" lIns="0" tIns="0" rIns="0" bIns="0">
            <a:spAutoFit/>
          </a:bodyPr>
          <a:lstStyle>
            <a:lvl1pPr marL="0" indent="0">
              <a:spcBef>
                <a:spcPts val="1200"/>
              </a:spcBef>
              <a:buClr>
                <a:schemeClr val="tx1"/>
              </a:buClr>
              <a:buFont typeface="Wingdings" pitchFamily="2" charset="2"/>
              <a:buNone/>
              <a:defRPr sz="1800" b="1">
                <a:solidFill>
                  <a:schemeClr val="accent1"/>
                </a:solidFill>
                <a:latin typeface="+mj-lt"/>
                <a:cs typeface="Segoe UI Semibold" panose="020B0702040204020203" pitchFamily="34" charset="0"/>
              </a:defRPr>
            </a:lvl1pPr>
            <a:lvl2pPr marL="0" indent="0">
              <a:buNone/>
              <a:defRPr sz="1600"/>
            </a:lvl2pPr>
            <a:lvl3pPr marL="227077" indent="0">
              <a:buNone/>
              <a:tabLst/>
              <a:defRPr sz="1400"/>
            </a:lvl3pPr>
            <a:lvl4pPr marL="451040" indent="0">
              <a:buNone/>
              <a:defRPr sz="1400"/>
            </a:lvl4pPr>
            <a:lvl5pPr marL="671895" indent="0">
              <a:buNone/>
              <a:tabLst/>
              <a:defRPr sz="1400"/>
            </a:lvl5pPr>
          </a:lstStyle>
          <a:p>
            <a:pPr lvl="0"/>
            <a:r>
              <a:rPr lang="en-US"/>
              <a:t>Click to edit Master text styles</a:t>
            </a:r>
          </a:p>
        </p:txBody>
      </p:sp>
      <p:sp>
        <p:nvSpPr>
          <p:cNvPr id="47" name="Text Placeholder 3">
            <a:extLst>
              <a:ext uri="{FF2B5EF4-FFF2-40B4-BE49-F238E27FC236}">
                <a16:creationId xmlns:a16="http://schemas.microsoft.com/office/drawing/2014/main" id="{9C7AB10B-758D-44F2-8176-58776FD4817E}"/>
              </a:ext>
            </a:extLst>
          </p:cNvPr>
          <p:cNvSpPr>
            <a:spLocks noGrp="1"/>
          </p:cNvSpPr>
          <p:nvPr>
            <p:ph type="body" sz="quarter" idx="12"/>
          </p:nvPr>
        </p:nvSpPr>
        <p:spPr>
          <a:xfrm>
            <a:off x="584200" y="1463376"/>
            <a:ext cx="3487738" cy="1415772"/>
          </a:xfrm>
        </p:spPr>
        <p:txBody>
          <a:bodyPr tIns="182880"/>
          <a:lstStyle>
            <a:lvl1pPr marL="0" indent="0">
              <a:spcBef>
                <a:spcPts val="600"/>
              </a:spcBef>
              <a:buFont typeface="Arial" panose="020B0604020202020204" pitchFamily="34" charset="0"/>
              <a:buNone/>
              <a:defRPr sz="1200">
                <a:latin typeface="+mn-lt"/>
              </a:defRPr>
            </a:lvl1pPr>
            <a:lvl2pPr marL="217129" indent="0">
              <a:spcBef>
                <a:spcPts val="600"/>
              </a:spcBef>
              <a:buFont typeface="Arial" panose="020B0604020202020204" pitchFamily="34" charset="0"/>
              <a:buNone/>
              <a:defRPr sz="1200">
                <a:latin typeface="+mn-lt"/>
              </a:defRPr>
            </a:lvl2pPr>
            <a:lvl3pPr marL="445685" indent="0">
              <a:spcBef>
                <a:spcPts val="600"/>
              </a:spcBef>
              <a:buFont typeface="Arial" panose="020B0604020202020204" pitchFamily="34" charset="0"/>
              <a:buNone/>
              <a:defRPr sz="1200">
                <a:latin typeface="+mn-lt"/>
              </a:defRPr>
            </a:lvl3pPr>
            <a:lvl4pPr marL="650433" indent="0">
              <a:spcBef>
                <a:spcPts val="600"/>
              </a:spcBef>
              <a:buFont typeface="Arial" panose="020B0604020202020204" pitchFamily="34" charset="0"/>
              <a:buNone/>
              <a:defRPr sz="1200">
                <a:latin typeface="+mn-lt"/>
              </a:defRPr>
            </a:lvl4pPr>
            <a:lvl5pPr marL="844071" indent="0">
              <a:spcBef>
                <a:spcPts val="600"/>
              </a:spcBef>
              <a:buFont typeface="Arial" panose="020B0604020202020204" pitchFamily="34" charset="0"/>
              <a:buNone/>
              <a:defRPr sz="12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32" name="Group 31">
            <a:extLst>
              <a:ext uri="{FF2B5EF4-FFF2-40B4-BE49-F238E27FC236}">
                <a16:creationId xmlns:a16="http://schemas.microsoft.com/office/drawing/2014/main" id="{4711EF0D-88FC-46FA-AB06-1082B526ED96}"/>
              </a:ext>
            </a:extLst>
          </p:cNvPr>
          <p:cNvGrpSpPr/>
          <p:nvPr/>
        </p:nvGrpSpPr>
        <p:grpSpPr>
          <a:xfrm>
            <a:off x="11152421" y="18580"/>
            <a:ext cx="902640" cy="902640"/>
            <a:chOff x="3950183" y="3902710"/>
            <a:chExt cx="902640" cy="902640"/>
          </a:xfrm>
        </p:grpSpPr>
        <p:sp>
          <p:nvSpPr>
            <p:cNvPr id="33" name="Oval 32">
              <a:extLst>
                <a:ext uri="{FF2B5EF4-FFF2-40B4-BE49-F238E27FC236}">
                  <a16:creationId xmlns:a16="http://schemas.microsoft.com/office/drawing/2014/main" id="{B767F7E2-E87F-4122-87E1-5115D880C0A0}"/>
                </a:ext>
              </a:extLst>
            </p:cNvPr>
            <p:cNvSpPr>
              <a:spLocks noChangeAspect="1"/>
            </p:cNvSpPr>
            <p:nvPr/>
          </p:nvSpPr>
          <p:spPr bwMode="auto">
            <a:xfrm>
              <a:off x="3950183" y="3902710"/>
              <a:ext cx="902640" cy="902640"/>
            </a:xfrm>
            <a:prstGeom prst="ellipse">
              <a:avLst/>
            </a:prstGeom>
            <a:solidFill>
              <a:schemeClr val="accent2"/>
            </a:solidFill>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0" tIns="45720" rIns="0" bIns="45720" numCol="1" rtlCol="0" anchor="ctr" anchorCtr="0" compatLnSpc="1">
              <a:prstTxWarp prst="textNoShape">
                <a:avLst/>
              </a:prstTxWarp>
            </a:bodyPr>
            <a:lstStyle/>
            <a:p>
              <a:pPr algn="ctr" defTabSz="913927" fontAlgn="base">
                <a:spcBef>
                  <a:spcPct val="0"/>
                </a:spcBef>
                <a:spcAft>
                  <a:spcPct val="0"/>
                </a:spcAft>
                <a:defRPr/>
              </a:pPr>
              <a:endParaRPr lang="en-US" sz="2745">
                <a:gradFill>
                  <a:gsLst>
                    <a:gs pos="5439">
                      <a:srgbClr val="F8F8F8"/>
                    </a:gs>
                    <a:gs pos="10000">
                      <a:srgbClr val="F8F8F8"/>
                    </a:gs>
                  </a:gsLst>
                  <a:lin ang="5400000" scaled="0"/>
                </a:gradFill>
                <a:latin typeface="Segoe UI Semilight"/>
              </a:endParaRPr>
            </a:p>
          </p:txBody>
        </p:sp>
        <p:pic>
          <p:nvPicPr>
            <p:cNvPr id="34" name="Graphic 33">
              <a:extLst>
                <a:ext uri="{FF2B5EF4-FFF2-40B4-BE49-F238E27FC236}">
                  <a16:creationId xmlns:a16="http://schemas.microsoft.com/office/drawing/2014/main" id="{00BBB72E-3F47-427F-B808-861AFE5F4CDB}"/>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172903" y="4125430"/>
              <a:ext cx="457200" cy="457200"/>
            </a:xfrm>
            <a:prstGeom prst="rect">
              <a:avLst/>
            </a:prstGeom>
          </p:spPr>
        </p:pic>
      </p:grpSp>
      <p:sp>
        <p:nvSpPr>
          <p:cNvPr id="10" name="Text Box 3">
            <a:extLst>
              <a:ext uri="{FF2B5EF4-FFF2-40B4-BE49-F238E27FC236}">
                <a16:creationId xmlns:a16="http://schemas.microsoft.com/office/drawing/2014/main" id="{4315C778-4BE4-4D14-B4B0-23A4273D0E96}"/>
              </a:ext>
            </a:extLst>
          </p:cNvPr>
          <p:cNvSpPr txBox="1">
            <a:spLocks noChangeArrowheads="1"/>
          </p:cNvSpPr>
          <p:nvPr/>
        </p:nvSpPr>
        <p:spPr bwMode="blackWhite">
          <a:xfrm>
            <a:off x="7120596" y="6564313"/>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111" eaLnBrk="0" hangingPunct="0"/>
            <a:r>
              <a:rPr lang="en-US" sz="700">
                <a:solidFill>
                  <a:schemeClr val="accent5"/>
                </a:solidFill>
                <a:cs typeface="Segoe UI" pitchFamily="34" charset="0"/>
              </a:rPr>
              <a:t>© Copyright Microsoft Corporation. All rights reserved. </a:t>
            </a:r>
          </a:p>
        </p:txBody>
      </p:sp>
    </p:spTree>
    <p:extLst>
      <p:ext uri="{BB962C8B-B14F-4D97-AF65-F5344CB8AC3E}">
        <p14:creationId xmlns:p14="http://schemas.microsoft.com/office/powerpoint/2010/main" val="2904547296"/>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ase-Study-Summary-Biz-Process-Auto">
    <p:spTree>
      <p:nvGrpSpPr>
        <p:cNvPr id="1" name=""/>
        <p:cNvGrpSpPr/>
        <p:nvPr/>
      </p:nvGrpSpPr>
      <p:grpSpPr>
        <a:xfrm>
          <a:off x="0" y="0"/>
          <a:ext cx="0" cy="0"/>
          <a:chOff x="0" y="0"/>
          <a:chExt cx="0" cy="0"/>
        </a:xfrm>
      </p:grpSpPr>
      <p:sp>
        <p:nvSpPr>
          <p:cNvPr id="8" name="circle1">
            <a:extLst>
              <a:ext uri="{FF2B5EF4-FFF2-40B4-BE49-F238E27FC236}">
                <a16:creationId xmlns:a16="http://schemas.microsoft.com/office/drawing/2014/main" id="{71675850-C953-4EAC-8C38-9C5F9B906D87}"/>
              </a:ext>
            </a:extLst>
          </p:cNvPr>
          <p:cNvSpPr/>
          <p:nvPr/>
        </p:nvSpPr>
        <p:spPr bwMode="auto">
          <a:xfrm>
            <a:off x="293688" y="292100"/>
            <a:ext cx="640080" cy="64008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4" y="458252"/>
            <a:ext cx="2959187" cy="307777"/>
          </a:xfrm>
        </p:spPr>
        <p:txBody>
          <a:bodyPr wrap="square" lIns="91440" anchor="ctr" anchorCtr="0">
            <a:spAutoFit/>
          </a:bodyPr>
          <a:lstStyle>
            <a:lvl1pPr marL="0" indent="0">
              <a:buNone/>
              <a:defRPr sz="2000" b="0">
                <a:solidFill>
                  <a:schemeClr val="accent1"/>
                </a:solidFill>
                <a:latin typeface="+mn-lt"/>
              </a:defRPr>
            </a:lvl1pPr>
            <a:lvl2pPr marL="228556" indent="0">
              <a:buNone/>
              <a:defRPr/>
            </a:lvl2pPr>
            <a:lvl3pPr marL="457112" indent="0">
              <a:buNone/>
              <a:defRPr/>
            </a:lvl3pPr>
            <a:lvl4pPr marL="685668" indent="0">
              <a:buNone/>
              <a:defRPr/>
            </a:lvl4pPr>
            <a:lvl5pPr marL="914225" indent="0">
              <a:buNone/>
              <a:defRPr/>
            </a:lvl5pPr>
          </a:lstStyle>
          <a:p>
            <a:pPr lvl="0"/>
            <a:r>
              <a:rPr lang="en-US"/>
              <a:t>Section title </a:t>
            </a:r>
          </a:p>
        </p:txBody>
      </p:sp>
      <p:pic>
        <p:nvPicPr>
          <p:cNvPr id="5" name="Picture 4">
            <a:extLst>
              <a:ext uri="{FF2B5EF4-FFF2-40B4-BE49-F238E27FC236}">
                <a16:creationId xmlns:a16="http://schemas.microsoft.com/office/drawing/2014/main" id="{38703397-E29D-4A36-B170-1D632A4C3A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84201" y="5984950"/>
            <a:ext cx="1371600" cy="294140"/>
          </a:xfrm>
          <a:prstGeom prst="rect">
            <a:avLst/>
          </a:prstGeom>
        </p:spPr>
      </p:pic>
      <p:sp>
        <p:nvSpPr>
          <p:cNvPr id="19" name="Robot_E99A" title="Icon of a robot">
            <a:extLst>
              <a:ext uri="{FF2B5EF4-FFF2-40B4-BE49-F238E27FC236}">
                <a16:creationId xmlns:a16="http://schemas.microsoft.com/office/drawing/2014/main" id="{D1B0A5B9-6186-4055-AE74-6FEC70C38034}"/>
              </a:ext>
            </a:extLst>
          </p:cNvPr>
          <p:cNvSpPr>
            <a:spLocks noChangeAspect="1" noEditPoints="1"/>
          </p:cNvSpPr>
          <p:nvPr/>
        </p:nvSpPr>
        <p:spPr bwMode="auto">
          <a:xfrm>
            <a:off x="472202" y="429261"/>
            <a:ext cx="283052" cy="36576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5875" cap="sq">
            <a:solidFill>
              <a:schemeClr val="bg1"/>
            </a:solidFill>
            <a:prstDash val="solid"/>
            <a:miter lim="800000"/>
            <a:headEnd/>
            <a:tailEnd/>
          </a:ln>
        </p:spPr>
        <p:txBody>
          <a:bodyPr vert="horz" wrap="square" lIns="91427" tIns="45713" rIns="91427" bIns="45713" numCol="1" anchor="t" anchorCtr="0" compatLnSpc="1">
            <a:prstTxWarp prst="textNoShape">
              <a:avLst/>
            </a:prstTxWarp>
          </a:bodyPr>
          <a:lstStyle/>
          <a:p>
            <a:endParaRPr lang="en-US" sz="900">
              <a:gradFill>
                <a:gsLst>
                  <a:gs pos="0">
                    <a:srgbClr val="505050"/>
                  </a:gs>
                  <a:gs pos="100000">
                    <a:srgbClr val="505050"/>
                  </a:gs>
                </a:gsLst>
              </a:gradFill>
            </a:endParaRPr>
          </a:p>
        </p:txBody>
      </p:sp>
    </p:spTree>
    <p:extLst>
      <p:ext uri="{BB962C8B-B14F-4D97-AF65-F5344CB8AC3E}">
        <p14:creationId xmlns:p14="http://schemas.microsoft.com/office/powerpoint/2010/main" val="31986440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Business Automation DKblue-Case-Study-Deep-Dive">
    <p:spTree>
      <p:nvGrpSpPr>
        <p:cNvPr id="1" name=""/>
        <p:cNvGrpSpPr/>
        <p:nvPr/>
      </p:nvGrpSpPr>
      <p:grpSpPr>
        <a:xfrm>
          <a:off x="0" y="0"/>
          <a:ext cx="0" cy="0"/>
          <a:chOff x="0" y="0"/>
          <a:chExt cx="0" cy="0"/>
        </a:xfrm>
      </p:grpSpPr>
      <p:sp>
        <p:nvSpPr>
          <p:cNvPr id="2" name="Rectangle 1"/>
          <p:cNvSpPr/>
          <p:nvPr/>
        </p:nvSpPr>
        <p:spPr bwMode="auto">
          <a:xfrm>
            <a:off x="0" y="0"/>
            <a:ext cx="12192000" cy="939800"/>
          </a:xfrm>
          <a:prstGeom prst="rect">
            <a:avLst/>
          </a:prstGeom>
          <a:solidFill>
            <a:srgbClr val="002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584200" y="360363"/>
            <a:ext cx="10700795" cy="307777"/>
          </a:xfrm>
          <a:noFill/>
        </p:spPr>
        <p:txBody>
          <a:bodyPr lIns="0" rIns="0"/>
          <a:lstStyle>
            <a:lvl1pPr>
              <a:defRPr sz="2000" spc="0" baseline="0">
                <a:solidFill>
                  <a:schemeClr val="bg1"/>
                </a:solidFill>
                <a:latin typeface="+mj-lt"/>
              </a:defRPr>
            </a:lvl1pPr>
          </a:lstStyle>
          <a:p>
            <a:r>
              <a:rPr lang="en-US"/>
              <a:t>Click to edit Master title style</a:t>
            </a:r>
          </a:p>
        </p:txBody>
      </p:sp>
      <p:cxnSp>
        <p:nvCxnSpPr>
          <p:cNvPr id="21" name="Straight Connector 20">
            <a:extLst>
              <a:ext uri="{FF2B5EF4-FFF2-40B4-BE49-F238E27FC236}">
                <a16:creationId xmlns:a16="http://schemas.microsoft.com/office/drawing/2014/main" id="{C9CD7495-1117-4279-91F2-C4E552289B7D}"/>
              </a:ext>
            </a:extLst>
          </p:cNvPr>
          <p:cNvCxnSpPr>
            <a:cxnSpLocks/>
          </p:cNvCxnSpPr>
          <p:nvPr/>
        </p:nvCxnSpPr>
        <p:spPr>
          <a:xfrm flipH="1">
            <a:off x="-1195232" y="1542394"/>
            <a:ext cx="11952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0" name="Text Placeholder 3">
            <a:extLst>
              <a:ext uri="{FF2B5EF4-FFF2-40B4-BE49-F238E27FC236}">
                <a16:creationId xmlns:a16="http://schemas.microsoft.com/office/drawing/2014/main" id="{571CB73F-CAF6-4C77-A145-DFFBA07CAD60}"/>
              </a:ext>
            </a:extLst>
          </p:cNvPr>
          <p:cNvSpPr>
            <a:spLocks noGrp="1"/>
          </p:cNvSpPr>
          <p:nvPr>
            <p:ph type="body" sz="quarter" idx="11" hasCustomPrompt="1"/>
          </p:nvPr>
        </p:nvSpPr>
        <p:spPr>
          <a:xfrm>
            <a:off x="596774" y="1186378"/>
            <a:ext cx="3474720" cy="276999"/>
          </a:xfrm>
        </p:spPr>
        <p:txBody>
          <a:bodyPr wrap="square" lIns="0" tIns="0" rIns="0" bIns="0">
            <a:spAutoFit/>
          </a:bodyPr>
          <a:lstStyle>
            <a:lvl1pPr marL="0" indent="0">
              <a:spcBef>
                <a:spcPts val="1200"/>
              </a:spcBef>
              <a:buClr>
                <a:schemeClr val="tx1"/>
              </a:buClr>
              <a:buFont typeface="Wingdings" pitchFamily="2" charset="2"/>
              <a:buNone/>
              <a:defRPr sz="1800" b="1">
                <a:solidFill>
                  <a:srgbClr val="0078D4"/>
                </a:solidFill>
                <a:latin typeface="+mj-lt"/>
                <a:cs typeface="Segoe UI Semibold" panose="020B0702040204020203" pitchFamily="34" charset="0"/>
              </a:defRPr>
            </a:lvl1pPr>
            <a:lvl2pPr marL="0" indent="0">
              <a:buNone/>
              <a:defRPr sz="1600"/>
            </a:lvl2pPr>
            <a:lvl3pPr marL="227077" indent="0">
              <a:buNone/>
              <a:tabLst/>
              <a:defRPr sz="1400"/>
            </a:lvl3pPr>
            <a:lvl4pPr marL="451040" indent="0">
              <a:buNone/>
              <a:defRPr sz="1400"/>
            </a:lvl4pPr>
            <a:lvl5pPr marL="671895" indent="0">
              <a:buNone/>
              <a:tabLst/>
              <a:defRPr sz="1400"/>
            </a:lvl5pPr>
          </a:lstStyle>
          <a:p>
            <a:pPr lvl="0"/>
            <a:r>
              <a:rPr lang="en-US"/>
              <a:t>Click to edit Master text styles</a:t>
            </a:r>
          </a:p>
        </p:txBody>
      </p:sp>
      <p:sp>
        <p:nvSpPr>
          <p:cNvPr id="28" name="Text Placeholder 3">
            <a:extLst>
              <a:ext uri="{FF2B5EF4-FFF2-40B4-BE49-F238E27FC236}">
                <a16:creationId xmlns:a16="http://schemas.microsoft.com/office/drawing/2014/main" id="{BCD30C7A-FFA8-47E9-81E1-35475FB56C1A}"/>
              </a:ext>
            </a:extLst>
          </p:cNvPr>
          <p:cNvSpPr>
            <a:spLocks noGrp="1"/>
          </p:cNvSpPr>
          <p:nvPr>
            <p:ph type="body" sz="quarter" idx="12"/>
          </p:nvPr>
        </p:nvSpPr>
        <p:spPr>
          <a:xfrm>
            <a:off x="584200" y="1463376"/>
            <a:ext cx="3487738" cy="1415772"/>
          </a:xfrm>
        </p:spPr>
        <p:txBody>
          <a:bodyPr tIns="182880"/>
          <a:lstStyle>
            <a:lvl1pPr marL="0" indent="0">
              <a:spcBef>
                <a:spcPts val="600"/>
              </a:spcBef>
              <a:buFont typeface="Arial" panose="020B0604020202020204" pitchFamily="34" charset="0"/>
              <a:buNone/>
              <a:defRPr sz="1200">
                <a:latin typeface="+mn-lt"/>
              </a:defRPr>
            </a:lvl1pPr>
            <a:lvl2pPr marL="205700" indent="0">
              <a:spcBef>
                <a:spcPts val="600"/>
              </a:spcBef>
              <a:buFont typeface="Arial" panose="020B0604020202020204" pitchFamily="34" charset="0"/>
              <a:buNone/>
              <a:defRPr sz="1200">
                <a:latin typeface="+mn-lt"/>
              </a:defRPr>
            </a:lvl2pPr>
            <a:lvl3pPr marL="434256" indent="0">
              <a:spcBef>
                <a:spcPts val="600"/>
              </a:spcBef>
              <a:buFont typeface="Arial" panose="020B0604020202020204" pitchFamily="34" charset="0"/>
              <a:buNone/>
              <a:defRPr sz="1200">
                <a:latin typeface="+mn-lt"/>
              </a:defRPr>
            </a:lvl3pPr>
            <a:lvl4pPr marL="639006" indent="0">
              <a:spcBef>
                <a:spcPts val="600"/>
              </a:spcBef>
              <a:buFont typeface="Arial" panose="020B0604020202020204" pitchFamily="34" charset="0"/>
              <a:buNone/>
              <a:defRPr sz="1200">
                <a:latin typeface="+mn-lt"/>
              </a:defRPr>
            </a:lvl4pPr>
            <a:lvl5pPr marL="832643" indent="0">
              <a:spcBef>
                <a:spcPts val="600"/>
              </a:spcBef>
              <a:buFont typeface="Arial" panose="020B0604020202020204" pitchFamily="34" charset="0"/>
              <a:buNone/>
              <a:defRPr sz="12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3" name="Group 12">
            <a:extLst>
              <a:ext uri="{FF2B5EF4-FFF2-40B4-BE49-F238E27FC236}">
                <a16:creationId xmlns:a16="http://schemas.microsoft.com/office/drawing/2014/main" id="{DB1F85FB-480D-4EB0-A5C3-FDD270C2C38E}"/>
              </a:ext>
            </a:extLst>
          </p:cNvPr>
          <p:cNvGrpSpPr/>
          <p:nvPr/>
        </p:nvGrpSpPr>
        <p:grpSpPr>
          <a:xfrm>
            <a:off x="11156480" y="17021"/>
            <a:ext cx="902640" cy="902640"/>
            <a:chOff x="6576996" y="3902710"/>
            <a:chExt cx="902640" cy="902640"/>
          </a:xfrm>
        </p:grpSpPr>
        <p:sp>
          <p:nvSpPr>
            <p:cNvPr id="14" name="Oval 13">
              <a:extLst>
                <a:ext uri="{FF2B5EF4-FFF2-40B4-BE49-F238E27FC236}">
                  <a16:creationId xmlns:a16="http://schemas.microsoft.com/office/drawing/2014/main" id="{C6F45ACB-23EB-4CF5-A36C-D338476D95CF}"/>
                </a:ext>
              </a:extLst>
            </p:cNvPr>
            <p:cNvSpPr/>
            <p:nvPr/>
          </p:nvSpPr>
          <p:spPr bwMode="auto">
            <a:xfrm>
              <a:off x="6576996" y="3902710"/>
              <a:ext cx="902640" cy="902640"/>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sp>
          <p:nvSpPr>
            <p:cNvPr id="15" name="Robot_E99A" title="Icon of a robot">
              <a:extLst>
                <a:ext uri="{FF2B5EF4-FFF2-40B4-BE49-F238E27FC236}">
                  <a16:creationId xmlns:a16="http://schemas.microsoft.com/office/drawing/2014/main" id="{BAA76821-8A54-4C67-9C9E-0C40C4E9E39B}"/>
                </a:ext>
              </a:extLst>
            </p:cNvPr>
            <p:cNvSpPr>
              <a:spLocks noChangeAspect="1" noEditPoints="1"/>
            </p:cNvSpPr>
            <p:nvPr/>
          </p:nvSpPr>
          <p:spPr bwMode="auto">
            <a:xfrm>
              <a:off x="6851409" y="4125430"/>
              <a:ext cx="353815" cy="457200"/>
            </a:xfrm>
            <a:custGeom>
              <a:avLst/>
              <a:gdLst>
                <a:gd name="T0" fmla="*/ 1750 w 3000"/>
                <a:gd name="T1" fmla="*/ 250 h 3875"/>
                <a:gd name="T2" fmla="*/ 1500 w 3000"/>
                <a:gd name="T3" fmla="*/ 500 h 3875"/>
                <a:gd name="T4" fmla="*/ 1250 w 3000"/>
                <a:gd name="T5" fmla="*/ 250 h 3875"/>
                <a:gd name="T6" fmla="*/ 1500 w 3000"/>
                <a:gd name="T7" fmla="*/ 0 h 3875"/>
                <a:gd name="T8" fmla="*/ 1750 w 3000"/>
                <a:gd name="T9" fmla="*/ 250 h 3875"/>
                <a:gd name="T10" fmla="*/ 2500 w 3000"/>
                <a:gd name="T11" fmla="*/ 2074 h 3875"/>
                <a:gd name="T12" fmla="*/ 2500 w 3000"/>
                <a:gd name="T13" fmla="*/ 1176 h 3875"/>
                <a:gd name="T14" fmla="*/ 2324 w 3000"/>
                <a:gd name="T15" fmla="*/ 1000 h 3875"/>
                <a:gd name="T16" fmla="*/ 676 w 3000"/>
                <a:gd name="T17" fmla="*/ 1000 h 3875"/>
                <a:gd name="T18" fmla="*/ 500 w 3000"/>
                <a:gd name="T19" fmla="*/ 1176 h 3875"/>
                <a:gd name="T20" fmla="*/ 500 w 3000"/>
                <a:gd name="T21" fmla="*/ 2074 h 3875"/>
                <a:gd name="T22" fmla="*/ 676 w 3000"/>
                <a:gd name="T23" fmla="*/ 2250 h 3875"/>
                <a:gd name="T24" fmla="*/ 2324 w 3000"/>
                <a:gd name="T25" fmla="*/ 2250 h 3875"/>
                <a:gd name="T26" fmla="*/ 2500 w 3000"/>
                <a:gd name="T27" fmla="*/ 2074 h 3875"/>
                <a:gd name="T28" fmla="*/ 3000 w 3000"/>
                <a:gd name="T29" fmla="*/ 3875 h 3875"/>
                <a:gd name="T30" fmla="*/ 3000 w 3000"/>
                <a:gd name="T31" fmla="*/ 2958 h 3875"/>
                <a:gd name="T32" fmla="*/ 2792 w 3000"/>
                <a:gd name="T33" fmla="*/ 2750 h 3875"/>
                <a:gd name="T34" fmla="*/ 208 w 3000"/>
                <a:gd name="T35" fmla="*/ 2750 h 3875"/>
                <a:gd name="T36" fmla="*/ 0 w 3000"/>
                <a:gd name="T37" fmla="*/ 2958 h 3875"/>
                <a:gd name="T38" fmla="*/ 0 w 3000"/>
                <a:gd name="T39" fmla="*/ 3875 h 3875"/>
                <a:gd name="T40" fmla="*/ 1000 w 3000"/>
                <a:gd name="T41" fmla="*/ 2250 h 3875"/>
                <a:gd name="T42" fmla="*/ 1000 w 3000"/>
                <a:gd name="T43" fmla="*/ 2750 h 3875"/>
                <a:gd name="T44" fmla="*/ 1500 w 3000"/>
                <a:gd name="T45" fmla="*/ 500 h 3875"/>
                <a:gd name="T46" fmla="*/ 1500 w 3000"/>
                <a:gd name="T47" fmla="*/ 1000 h 3875"/>
                <a:gd name="T48" fmla="*/ 2000 w 3000"/>
                <a:gd name="T49" fmla="*/ 2250 h 3875"/>
                <a:gd name="T50" fmla="*/ 2000 w 3000"/>
                <a:gd name="T51" fmla="*/ 2750 h 3875"/>
                <a:gd name="T52" fmla="*/ 875 w 3000"/>
                <a:gd name="T53" fmla="*/ 1500 h 3875"/>
                <a:gd name="T54" fmla="*/ 1125 w 3000"/>
                <a:gd name="T55" fmla="*/ 1500 h 3875"/>
                <a:gd name="T56" fmla="*/ 1875 w 3000"/>
                <a:gd name="T57" fmla="*/ 1500 h 3875"/>
                <a:gd name="T58" fmla="*/ 2125 w 3000"/>
                <a:gd name="T59" fmla="*/ 1500 h 3875"/>
                <a:gd name="T60" fmla="*/ 381 w 3000"/>
                <a:gd name="T61" fmla="*/ 1375 h 3875"/>
                <a:gd name="T62" fmla="*/ 381 w 3000"/>
                <a:gd name="T63" fmla="*/ 1875 h 3875"/>
                <a:gd name="T64" fmla="*/ 2624 w 3000"/>
                <a:gd name="T65" fmla="*/ 1375 h 3875"/>
                <a:gd name="T66" fmla="*/ 2624 w 3000"/>
                <a:gd name="T67" fmla="*/ 1875 h 38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000" h="3875">
                  <a:moveTo>
                    <a:pt x="1750" y="250"/>
                  </a:moveTo>
                  <a:cubicBezTo>
                    <a:pt x="1750" y="388"/>
                    <a:pt x="1638" y="500"/>
                    <a:pt x="1500" y="500"/>
                  </a:cubicBezTo>
                  <a:cubicBezTo>
                    <a:pt x="1362" y="500"/>
                    <a:pt x="1250" y="388"/>
                    <a:pt x="1250" y="250"/>
                  </a:cubicBezTo>
                  <a:cubicBezTo>
                    <a:pt x="1250" y="112"/>
                    <a:pt x="1362" y="0"/>
                    <a:pt x="1500" y="0"/>
                  </a:cubicBezTo>
                  <a:cubicBezTo>
                    <a:pt x="1638" y="0"/>
                    <a:pt x="1750" y="112"/>
                    <a:pt x="1750" y="250"/>
                  </a:cubicBezTo>
                  <a:close/>
                  <a:moveTo>
                    <a:pt x="2500" y="2074"/>
                  </a:moveTo>
                  <a:cubicBezTo>
                    <a:pt x="2500" y="1176"/>
                    <a:pt x="2500" y="1176"/>
                    <a:pt x="2500" y="1176"/>
                  </a:cubicBezTo>
                  <a:cubicBezTo>
                    <a:pt x="2500" y="1079"/>
                    <a:pt x="2421" y="1000"/>
                    <a:pt x="2324" y="1000"/>
                  </a:cubicBezTo>
                  <a:cubicBezTo>
                    <a:pt x="676" y="1000"/>
                    <a:pt x="676" y="1000"/>
                    <a:pt x="676" y="1000"/>
                  </a:cubicBezTo>
                  <a:cubicBezTo>
                    <a:pt x="579" y="1000"/>
                    <a:pt x="500" y="1079"/>
                    <a:pt x="500" y="1176"/>
                  </a:cubicBezTo>
                  <a:cubicBezTo>
                    <a:pt x="500" y="2074"/>
                    <a:pt x="500" y="2074"/>
                    <a:pt x="500" y="2074"/>
                  </a:cubicBezTo>
                  <a:cubicBezTo>
                    <a:pt x="500" y="2171"/>
                    <a:pt x="579" y="2250"/>
                    <a:pt x="676" y="2250"/>
                  </a:cubicBezTo>
                  <a:cubicBezTo>
                    <a:pt x="2324" y="2250"/>
                    <a:pt x="2324" y="2250"/>
                    <a:pt x="2324" y="2250"/>
                  </a:cubicBezTo>
                  <a:cubicBezTo>
                    <a:pt x="2421" y="2250"/>
                    <a:pt x="2500" y="2171"/>
                    <a:pt x="2500" y="2074"/>
                  </a:cubicBezTo>
                  <a:close/>
                  <a:moveTo>
                    <a:pt x="3000" y="3875"/>
                  </a:moveTo>
                  <a:cubicBezTo>
                    <a:pt x="3000" y="2958"/>
                    <a:pt x="3000" y="2958"/>
                    <a:pt x="3000" y="2958"/>
                  </a:cubicBezTo>
                  <a:cubicBezTo>
                    <a:pt x="3000" y="2843"/>
                    <a:pt x="2907" y="2750"/>
                    <a:pt x="2792" y="2750"/>
                  </a:cubicBezTo>
                  <a:cubicBezTo>
                    <a:pt x="208" y="2750"/>
                    <a:pt x="208" y="2750"/>
                    <a:pt x="208" y="2750"/>
                  </a:cubicBezTo>
                  <a:cubicBezTo>
                    <a:pt x="93" y="2750"/>
                    <a:pt x="0" y="2843"/>
                    <a:pt x="0" y="2958"/>
                  </a:cubicBezTo>
                  <a:cubicBezTo>
                    <a:pt x="0" y="3875"/>
                    <a:pt x="0" y="3875"/>
                    <a:pt x="0" y="3875"/>
                  </a:cubicBezTo>
                  <a:moveTo>
                    <a:pt x="1000" y="2250"/>
                  </a:moveTo>
                  <a:cubicBezTo>
                    <a:pt x="1000" y="2750"/>
                    <a:pt x="1000" y="2750"/>
                    <a:pt x="1000" y="2750"/>
                  </a:cubicBezTo>
                  <a:moveTo>
                    <a:pt x="1500" y="500"/>
                  </a:moveTo>
                  <a:cubicBezTo>
                    <a:pt x="1500" y="1000"/>
                    <a:pt x="1500" y="1000"/>
                    <a:pt x="1500" y="1000"/>
                  </a:cubicBezTo>
                  <a:moveTo>
                    <a:pt x="2000" y="2250"/>
                  </a:moveTo>
                  <a:cubicBezTo>
                    <a:pt x="2000" y="2750"/>
                    <a:pt x="2000" y="2750"/>
                    <a:pt x="2000" y="2750"/>
                  </a:cubicBezTo>
                  <a:moveTo>
                    <a:pt x="875" y="1500"/>
                  </a:moveTo>
                  <a:cubicBezTo>
                    <a:pt x="1125" y="1500"/>
                    <a:pt x="1125" y="1500"/>
                    <a:pt x="1125" y="1500"/>
                  </a:cubicBezTo>
                  <a:moveTo>
                    <a:pt x="1875" y="1500"/>
                  </a:moveTo>
                  <a:cubicBezTo>
                    <a:pt x="2125" y="1500"/>
                    <a:pt x="2125" y="1500"/>
                    <a:pt x="2125" y="1500"/>
                  </a:cubicBezTo>
                  <a:moveTo>
                    <a:pt x="381" y="1375"/>
                  </a:moveTo>
                  <a:cubicBezTo>
                    <a:pt x="381" y="1875"/>
                    <a:pt x="381" y="1875"/>
                    <a:pt x="381" y="1875"/>
                  </a:cubicBezTo>
                  <a:moveTo>
                    <a:pt x="2624" y="1375"/>
                  </a:moveTo>
                  <a:cubicBezTo>
                    <a:pt x="2624" y="1875"/>
                    <a:pt x="2624" y="1875"/>
                    <a:pt x="2624" y="1875"/>
                  </a:cubicBezTo>
                </a:path>
              </a:pathLst>
            </a:custGeom>
            <a:noFill/>
            <a:ln w="19050" cap="sq">
              <a:solidFill>
                <a:schemeClr val="bg1"/>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gradFill>
              </a:endParaRPr>
            </a:p>
          </p:txBody>
        </p:sp>
      </p:grpSp>
      <p:sp>
        <p:nvSpPr>
          <p:cNvPr id="10" name="Text Box 3">
            <a:extLst>
              <a:ext uri="{FF2B5EF4-FFF2-40B4-BE49-F238E27FC236}">
                <a16:creationId xmlns:a16="http://schemas.microsoft.com/office/drawing/2014/main" id="{08751647-8EAF-4E76-A81B-DCE277E93FD4}"/>
              </a:ext>
            </a:extLst>
          </p:cNvPr>
          <p:cNvSpPr txBox="1">
            <a:spLocks noChangeArrowheads="1"/>
          </p:cNvSpPr>
          <p:nvPr/>
        </p:nvSpPr>
        <p:spPr bwMode="blackWhite">
          <a:xfrm>
            <a:off x="7120596" y="6564313"/>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111" eaLnBrk="0" hangingPunct="0"/>
            <a:r>
              <a:rPr lang="en-US" sz="700">
                <a:solidFill>
                  <a:schemeClr val="accent5"/>
                </a:solidFill>
                <a:cs typeface="Segoe UI" pitchFamily="34" charset="0"/>
              </a:rPr>
              <a:t>© Copyright Microsoft Corporation. All rights reserved. </a:t>
            </a:r>
          </a:p>
        </p:txBody>
      </p:sp>
    </p:spTree>
    <p:extLst>
      <p:ext uri="{BB962C8B-B14F-4D97-AF65-F5344CB8AC3E}">
        <p14:creationId xmlns:p14="http://schemas.microsoft.com/office/powerpoint/2010/main" val="2760999761"/>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ase-Study-Summary-Risk-Managmen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588263" y="1436688"/>
            <a:ext cx="3328416" cy="861774"/>
          </a:xfrm>
        </p:spPr>
        <p:txBody>
          <a:bodyPr/>
          <a:lstStyle>
            <a:lvl1pPr>
              <a:defRPr sz="2800">
                <a:solidFill>
                  <a:schemeClr val="accent2"/>
                </a:solidFill>
              </a:defRPr>
            </a:lvl1pPr>
          </a:lstStyle>
          <a:p>
            <a:r>
              <a:rPr lang="en-US"/>
              <a:t>Click to edit Master title style</a:t>
            </a:r>
          </a:p>
        </p:txBody>
      </p:sp>
      <p:sp>
        <p:nvSpPr>
          <p:cNvPr id="4" name="Text Placeholder 3"/>
          <p:cNvSpPr>
            <a:spLocks noGrp="1"/>
          </p:cNvSpPr>
          <p:nvPr>
            <p:ph type="body" sz="quarter" idx="10" hasCustomPrompt="1"/>
          </p:nvPr>
        </p:nvSpPr>
        <p:spPr>
          <a:xfrm>
            <a:off x="954714" y="458252"/>
            <a:ext cx="2959187" cy="307777"/>
          </a:xfrm>
        </p:spPr>
        <p:txBody>
          <a:bodyPr wrap="square" lIns="91440" anchor="ctr" anchorCtr="0">
            <a:spAutoFit/>
          </a:bodyPr>
          <a:lstStyle>
            <a:lvl1pPr marL="0" indent="0">
              <a:buNone/>
              <a:defRPr sz="2000" b="0">
                <a:solidFill>
                  <a:schemeClr val="accent1"/>
                </a:solidFill>
                <a:latin typeface="+mn-lt"/>
              </a:defRPr>
            </a:lvl1pPr>
            <a:lvl2pPr marL="228556" indent="0">
              <a:buNone/>
              <a:defRPr/>
            </a:lvl2pPr>
            <a:lvl3pPr marL="457112" indent="0">
              <a:buNone/>
              <a:defRPr/>
            </a:lvl3pPr>
            <a:lvl4pPr marL="685668" indent="0">
              <a:buNone/>
              <a:defRPr/>
            </a:lvl4pPr>
            <a:lvl5pPr marL="914225" indent="0">
              <a:buNone/>
              <a:defRPr/>
            </a:lvl5pPr>
          </a:lstStyle>
          <a:p>
            <a:pPr lvl="0"/>
            <a:r>
              <a:rPr lang="en-US"/>
              <a:t>Section title</a:t>
            </a:r>
          </a:p>
        </p:txBody>
      </p:sp>
      <p:pic>
        <p:nvPicPr>
          <p:cNvPr id="5" name="Picture 4">
            <a:extLst>
              <a:ext uri="{FF2B5EF4-FFF2-40B4-BE49-F238E27FC236}">
                <a16:creationId xmlns:a16="http://schemas.microsoft.com/office/drawing/2014/main" id="{38703397-E29D-4A36-B170-1D632A4C3A83}"/>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invGray">
          <a:xfrm>
            <a:off x="584201" y="5984950"/>
            <a:ext cx="1371600" cy="294140"/>
          </a:xfrm>
          <a:prstGeom prst="rect">
            <a:avLst/>
          </a:prstGeom>
        </p:spPr>
      </p:pic>
      <p:sp>
        <p:nvSpPr>
          <p:cNvPr id="12" name="circle1">
            <a:extLst>
              <a:ext uri="{FF2B5EF4-FFF2-40B4-BE49-F238E27FC236}">
                <a16:creationId xmlns:a16="http://schemas.microsoft.com/office/drawing/2014/main" id="{F117790C-8A28-46F6-8D0D-F3A5B480CD42}"/>
              </a:ext>
            </a:extLst>
          </p:cNvPr>
          <p:cNvSpPr/>
          <p:nvPr/>
        </p:nvSpPr>
        <p:spPr bwMode="auto">
          <a:xfrm>
            <a:off x="293688" y="292100"/>
            <a:ext cx="640080" cy="640080"/>
          </a:xfrm>
          <a:prstGeom prst="ellipse">
            <a:avLst/>
          </a:prstGeom>
          <a:solidFill>
            <a:schemeClr val="accent1"/>
          </a:solidFill>
          <a:ln w="12700" cap="flat" cmpd="sng" algn="ctr">
            <a:noFill/>
            <a:prstDash val="solid"/>
            <a:miter lim="800000"/>
          </a:ln>
          <a:effectLst/>
        </p:spPr>
        <p:txBody>
          <a:bodyPr rot="0" spcFirstLastPara="0" vertOverflow="overflow" horzOverflow="overflow" vert="horz" wrap="square" lIns="215072" tIns="172058" rIns="215072" bIns="172058"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4" name="Graphic 13">
            <a:extLst>
              <a:ext uri="{FF2B5EF4-FFF2-40B4-BE49-F238E27FC236}">
                <a16:creationId xmlns:a16="http://schemas.microsoft.com/office/drawing/2014/main" id="{29D55566-AE02-4BB6-8D7D-8E72856579D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30848" y="429261"/>
            <a:ext cx="365760" cy="365760"/>
          </a:xfrm>
          <a:prstGeom prst="rect">
            <a:avLst/>
          </a:prstGeom>
        </p:spPr>
      </p:pic>
    </p:spTree>
    <p:extLst>
      <p:ext uri="{BB962C8B-B14F-4D97-AF65-F5344CB8AC3E}">
        <p14:creationId xmlns:p14="http://schemas.microsoft.com/office/powerpoint/2010/main" val="66692203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Risk Management Teal-Case-Study-Deep-Dive">
    <p:spTree>
      <p:nvGrpSpPr>
        <p:cNvPr id="1" name=""/>
        <p:cNvGrpSpPr/>
        <p:nvPr/>
      </p:nvGrpSpPr>
      <p:grpSpPr>
        <a:xfrm>
          <a:off x="0" y="0"/>
          <a:ext cx="0" cy="0"/>
          <a:chOff x="0" y="0"/>
          <a:chExt cx="0" cy="0"/>
        </a:xfrm>
      </p:grpSpPr>
      <p:sp>
        <p:nvSpPr>
          <p:cNvPr id="2" name="Rectangle 1"/>
          <p:cNvSpPr/>
          <p:nvPr/>
        </p:nvSpPr>
        <p:spPr bwMode="auto">
          <a:xfrm>
            <a:off x="0" y="0"/>
            <a:ext cx="12192000" cy="939800"/>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46263" rIns="0"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p:cNvSpPr>
            <a:spLocks noGrp="1"/>
          </p:cNvSpPr>
          <p:nvPr>
            <p:ph type="title"/>
          </p:nvPr>
        </p:nvSpPr>
        <p:spPr>
          <a:xfrm>
            <a:off x="584201" y="360363"/>
            <a:ext cx="10710615" cy="307777"/>
          </a:xfrm>
          <a:noFill/>
        </p:spPr>
        <p:txBody>
          <a:bodyPr lIns="0" rIns="0"/>
          <a:lstStyle>
            <a:lvl1pPr>
              <a:defRPr sz="2000" spc="0">
                <a:solidFill>
                  <a:schemeClr val="bg1"/>
                </a:solidFill>
                <a:latin typeface="+mj-lt"/>
              </a:defRPr>
            </a:lvl1pPr>
          </a:lstStyle>
          <a:p>
            <a:r>
              <a:rPr lang="en-US"/>
              <a:t>Click to edit Master title style</a:t>
            </a:r>
          </a:p>
        </p:txBody>
      </p:sp>
      <p:cxnSp>
        <p:nvCxnSpPr>
          <p:cNvPr id="28" name="Straight Connector 27">
            <a:extLst>
              <a:ext uri="{FF2B5EF4-FFF2-40B4-BE49-F238E27FC236}">
                <a16:creationId xmlns:a16="http://schemas.microsoft.com/office/drawing/2014/main" id="{4E8ACFDB-103A-452D-9C65-E43EAA56DF29}"/>
              </a:ext>
            </a:extLst>
          </p:cNvPr>
          <p:cNvCxnSpPr>
            <a:cxnSpLocks/>
          </p:cNvCxnSpPr>
          <p:nvPr/>
        </p:nvCxnSpPr>
        <p:spPr>
          <a:xfrm flipH="1">
            <a:off x="-1195232" y="1542394"/>
            <a:ext cx="1195233" cy="0"/>
          </a:xfrm>
          <a:prstGeom prst="line">
            <a:avLst/>
          </a:prstGeom>
          <a:ln>
            <a:solidFill>
              <a:schemeClr val="tx1"/>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7" name="Text Placeholder 3">
            <a:extLst>
              <a:ext uri="{FF2B5EF4-FFF2-40B4-BE49-F238E27FC236}">
                <a16:creationId xmlns:a16="http://schemas.microsoft.com/office/drawing/2014/main" id="{59BBAAC7-271D-41AB-9D4C-99B59C4790CD}"/>
              </a:ext>
            </a:extLst>
          </p:cNvPr>
          <p:cNvSpPr>
            <a:spLocks noGrp="1"/>
          </p:cNvSpPr>
          <p:nvPr>
            <p:ph type="body" sz="quarter" idx="11" hasCustomPrompt="1"/>
          </p:nvPr>
        </p:nvSpPr>
        <p:spPr>
          <a:xfrm>
            <a:off x="596774" y="1186378"/>
            <a:ext cx="3474720" cy="276999"/>
          </a:xfrm>
        </p:spPr>
        <p:txBody>
          <a:bodyPr wrap="square" lIns="0" tIns="0" rIns="0" bIns="0">
            <a:spAutoFit/>
          </a:bodyPr>
          <a:lstStyle>
            <a:lvl1pPr marL="0" indent="0">
              <a:spcBef>
                <a:spcPts val="1200"/>
              </a:spcBef>
              <a:buClr>
                <a:schemeClr val="tx1"/>
              </a:buClr>
              <a:buFont typeface="Wingdings" pitchFamily="2" charset="2"/>
              <a:buNone/>
              <a:defRPr sz="1800" b="1">
                <a:solidFill>
                  <a:schemeClr val="accent1"/>
                </a:solidFill>
                <a:latin typeface="+mj-lt"/>
                <a:cs typeface="Segoe UI Semibold" panose="020B0702040204020203" pitchFamily="34" charset="0"/>
              </a:defRPr>
            </a:lvl1pPr>
            <a:lvl2pPr marL="0" indent="0">
              <a:buNone/>
              <a:defRPr sz="1600"/>
            </a:lvl2pPr>
            <a:lvl3pPr marL="227077" indent="0">
              <a:buNone/>
              <a:tabLst/>
              <a:defRPr sz="1400"/>
            </a:lvl3pPr>
            <a:lvl4pPr marL="451040" indent="0">
              <a:buNone/>
              <a:defRPr sz="1400"/>
            </a:lvl4pPr>
            <a:lvl5pPr marL="671895" indent="0">
              <a:buNone/>
              <a:tabLst/>
              <a:defRPr sz="1400"/>
            </a:lvl5pPr>
          </a:lstStyle>
          <a:p>
            <a:pPr lvl="0"/>
            <a:r>
              <a:rPr lang="en-US"/>
              <a:t>Click to edit Master text styles</a:t>
            </a:r>
          </a:p>
        </p:txBody>
      </p:sp>
      <p:sp>
        <p:nvSpPr>
          <p:cNvPr id="32" name="Text Placeholder 3">
            <a:extLst>
              <a:ext uri="{FF2B5EF4-FFF2-40B4-BE49-F238E27FC236}">
                <a16:creationId xmlns:a16="http://schemas.microsoft.com/office/drawing/2014/main" id="{C4722915-A5CC-4533-A5C4-F411CD69A62F}"/>
              </a:ext>
            </a:extLst>
          </p:cNvPr>
          <p:cNvSpPr>
            <a:spLocks noGrp="1"/>
          </p:cNvSpPr>
          <p:nvPr>
            <p:ph type="body" sz="quarter" idx="12"/>
          </p:nvPr>
        </p:nvSpPr>
        <p:spPr>
          <a:xfrm>
            <a:off x="584200" y="1463376"/>
            <a:ext cx="3487738" cy="1415772"/>
          </a:xfrm>
        </p:spPr>
        <p:txBody>
          <a:bodyPr tIns="182880"/>
          <a:lstStyle>
            <a:lvl1pPr marL="0" indent="0">
              <a:spcBef>
                <a:spcPts val="600"/>
              </a:spcBef>
              <a:buFont typeface="Arial" panose="020B0604020202020204" pitchFamily="34" charset="0"/>
              <a:buNone/>
              <a:defRPr sz="1200">
                <a:latin typeface="+mn-lt"/>
              </a:defRPr>
            </a:lvl1pPr>
            <a:lvl2pPr marL="205700" indent="0">
              <a:spcBef>
                <a:spcPts val="600"/>
              </a:spcBef>
              <a:buFont typeface="Arial" panose="020B0604020202020204" pitchFamily="34" charset="0"/>
              <a:buNone/>
              <a:defRPr sz="1200">
                <a:latin typeface="+mn-lt"/>
              </a:defRPr>
            </a:lvl2pPr>
            <a:lvl3pPr marL="434256" indent="0">
              <a:spcBef>
                <a:spcPts val="600"/>
              </a:spcBef>
              <a:buFont typeface="Arial" panose="020B0604020202020204" pitchFamily="34" charset="0"/>
              <a:buNone/>
              <a:defRPr sz="1200">
                <a:latin typeface="+mn-lt"/>
              </a:defRPr>
            </a:lvl3pPr>
            <a:lvl4pPr marL="639006" indent="0">
              <a:spcBef>
                <a:spcPts val="600"/>
              </a:spcBef>
              <a:buFont typeface="Arial" panose="020B0604020202020204" pitchFamily="34" charset="0"/>
              <a:buNone/>
              <a:defRPr sz="1200">
                <a:latin typeface="+mn-lt"/>
              </a:defRPr>
            </a:lvl4pPr>
            <a:lvl5pPr marL="832643" indent="0">
              <a:spcBef>
                <a:spcPts val="600"/>
              </a:spcBef>
              <a:buFont typeface="Arial" panose="020B0604020202020204" pitchFamily="34" charset="0"/>
              <a:buNone/>
              <a:defRPr sz="12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14" name="Group 13">
            <a:extLst>
              <a:ext uri="{FF2B5EF4-FFF2-40B4-BE49-F238E27FC236}">
                <a16:creationId xmlns:a16="http://schemas.microsoft.com/office/drawing/2014/main" id="{0FD92E65-1E14-418C-A33C-5C66F3008C9F}"/>
              </a:ext>
            </a:extLst>
          </p:cNvPr>
          <p:cNvGrpSpPr/>
          <p:nvPr/>
        </p:nvGrpSpPr>
        <p:grpSpPr>
          <a:xfrm>
            <a:off x="11158068" y="21264"/>
            <a:ext cx="902640" cy="902640"/>
            <a:chOff x="9099180" y="3914470"/>
            <a:chExt cx="902640" cy="902640"/>
          </a:xfrm>
        </p:grpSpPr>
        <p:sp>
          <p:nvSpPr>
            <p:cNvPr id="15" name="Oval 14">
              <a:extLst>
                <a:ext uri="{FF2B5EF4-FFF2-40B4-BE49-F238E27FC236}">
                  <a16:creationId xmlns:a16="http://schemas.microsoft.com/office/drawing/2014/main" id="{4C35F93F-5AAE-4FF1-9016-E7BFE33247D7}"/>
                </a:ext>
              </a:extLst>
            </p:cNvPr>
            <p:cNvSpPr/>
            <p:nvPr/>
          </p:nvSpPr>
          <p:spPr bwMode="auto">
            <a:xfrm>
              <a:off x="9099180" y="3914470"/>
              <a:ext cx="902640" cy="902640"/>
            </a:xfrm>
            <a:prstGeom prst="ellipse">
              <a:avLst/>
            </a:prstGeom>
            <a:solidFill>
              <a:schemeClr val="accent2"/>
            </a:solidFill>
            <a:ln w="12700" cap="flat" cmpd="sng" algn="ctr">
              <a:noFill/>
              <a:prstDash val="solid"/>
              <a:miter lim="800000"/>
            </a:ln>
            <a:effectLst/>
          </p:spPr>
          <p:txBody>
            <a:bodyPr rot="0" spcFirstLastPara="0" vertOverflow="overflow" horzOverflow="overflow" vert="horz" wrap="square" lIns="215103" tIns="172082" rIns="215103" bIns="172082" numCol="1" spcCol="0" rtlCol="0" fromWordArt="0" anchor="t" anchorCtr="0" forceAA="0" compatLnSpc="1">
              <a:prstTxWarp prst="textNoShape">
                <a:avLst/>
              </a:prstTxWarp>
              <a:noAutofit/>
            </a:bodyPr>
            <a:lstStyle/>
            <a:p>
              <a:pPr algn="ctr" defTabSz="1096503" fontAlgn="base">
                <a:lnSpc>
                  <a:spcPct val="90000"/>
                </a:lnSpc>
                <a:spcBef>
                  <a:spcPct val="0"/>
                </a:spcBef>
                <a:spcAft>
                  <a:spcPct val="0"/>
                </a:spcAft>
                <a:defRPr/>
              </a:pPr>
              <a:endParaRPr lang="en-US" sz="2822" kern="0">
                <a:gradFill>
                  <a:gsLst>
                    <a:gs pos="0">
                      <a:srgbClr val="FFFFFF"/>
                    </a:gs>
                    <a:gs pos="100000">
                      <a:srgbClr val="FFFFFF"/>
                    </a:gs>
                  </a:gsLst>
                  <a:lin ang="5400000" scaled="0"/>
                </a:gradFill>
                <a:latin typeface="Segoe UI Semilight"/>
                <a:ea typeface="Segoe UI" pitchFamily="34" charset="0"/>
                <a:cs typeface="Segoe UI" pitchFamily="34" charset="0"/>
              </a:endParaRPr>
            </a:p>
          </p:txBody>
        </p:sp>
        <p:pic>
          <p:nvPicPr>
            <p:cNvPr id="16" name="Graphic 15">
              <a:extLst>
                <a:ext uri="{FF2B5EF4-FFF2-40B4-BE49-F238E27FC236}">
                  <a16:creationId xmlns:a16="http://schemas.microsoft.com/office/drawing/2014/main" id="{EF19F750-F2BE-49D3-A3DC-E69B302257A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321900" y="4137190"/>
              <a:ext cx="457200" cy="457200"/>
            </a:xfrm>
            <a:prstGeom prst="rect">
              <a:avLst/>
            </a:prstGeom>
          </p:spPr>
        </p:pic>
      </p:grpSp>
      <p:sp>
        <p:nvSpPr>
          <p:cNvPr id="10" name="Text Box 3">
            <a:extLst>
              <a:ext uri="{FF2B5EF4-FFF2-40B4-BE49-F238E27FC236}">
                <a16:creationId xmlns:a16="http://schemas.microsoft.com/office/drawing/2014/main" id="{B2806931-D6B7-4D4C-927F-A27BC0DE80FA}"/>
              </a:ext>
            </a:extLst>
          </p:cNvPr>
          <p:cNvSpPr txBox="1">
            <a:spLocks noChangeArrowheads="1"/>
          </p:cNvSpPr>
          <p:nvPr/>
        </p:nvSpPr>
        <p:spPr bwMode="blackWhite">
          <a:xfrm>
            <a:off x="7120596" y="6564313"/>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algn="r" defTabSz="932111" eaLnBrk="0" hangingPunct="0"/>
            <a:r>
              <a:rPr lang="en-US" sz="700">
                <a:solidFill>
                  <a:schemeClr val="accent5"/>
                </a:solidFill>
                <a:cs typeface="Segoe UI" pitchFamily="34" charset="0"/>
              </a:rPr>
              <a:t>© Copyright Microsoft Corporation. All rights reserved. </a:t>
            </a:r>
          </a:p>
        </p:txBody>
      </p:sp>
    </p:spTree>
    <p:extLst>
      <p:ext uri="{BB962C8B-B14F-4D97-AF65-F5344CB8AC3E}">
        <p14:creationId xmlns:p14="http://schemas.microsoft.com/office/powerpoint/2010/main" val="1709110271"/>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093038592"/>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solidFill>
                  <a:srgbClr val="2F2F2F"/>
                </a:solidFill>
              </a:defRPr>
            </a:lvl1pPr>
          </a:lstStyle>
          <a:p>
            <a:r>
              <a:rPr lang="en-US" dirty="0"/>
              <a:t>Title</a:t>
            </a:r>
          </a:p>
        </p:txBody>
      </p:sp>
    </p:spTree>
    <p:extLst>
      <p:ext uri="{BB962C8B-B14F-4D97-AF65-F5344CB8AC3E}">
        <p14:creationId xmlns:p14="http://schemas.microsoft.com/office/powerpoint/2010/main" val="3228544285"/>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1946159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326532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9356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Semilight" panose="020B0402040204020203" pitchFamily="34" charset="0"/>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797086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763370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76078583"/>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image" Target="../media/image1.emf"/><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p:nvPicPr>
        <p:blipFill>
          <a:blip r:embed="rId39"/>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50" name="Rectangle 49">
            <a:extLst>
              <a:ext uri="{FF2B5EF4-FFF2-40B4-BE49-F238E27FC236}">
                <a16:creationId xmlns:a16="http://schemas.microsoft.com/office/drawing/2014/main" id="{560815AF-0E52-4DA0-AAA3-C166985DE22E}"/>
              </a:ext>
            </a:extLst>
          </p:cNvPr>
          <p:cNvSpPr/>
          <p:nvPr/>
        </p:nvSpPr>
        <p:spPr bwMode="auto">
          <a:xfrm>
            <a:off x="584200" y="-742299"/>
            <a:ext cx="2560320" cy="2704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1" name="Rectangle 50">
            <a:extLst>
              <a:ext uri="{FF2B5EF4-FFF2-40B4-BE49-F238E27FC236}">
                <a16:creationId xmlns:a16="http://schemas.microsoft.com/office/drawing/2014/main" id="{D20B185A-3B1B-4C5B-8EB5-6BDC470198AF}"/>
              </a:ext>
            </a:extLst>
          </p:cNvPr>
          <p:cNvSpPr/>
          <p:nvPr/>
        </p:nvSpPr>
        <p:spPr bwMode="auto">
          <a:xfrm>
            <a:off x="3405823" y="-742299"/>
            <a:ext cx="2560320" cy="2704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2" name="Rectangle 51">
            <a:extLst>
              <a:ext uri="{FF2B5EF4-FFF2-40B4-BE49-F238E27FC236}">
                <a16:creationId xmlns:a16="http://schemas.microsoft.com/office/drawing/2014/main" id="{DAD7B440-B0AA-45AC-A747-C18C2244A82E}"/>
              </a:ext>
            </a:extLst>
          </p:cNvPr>
          <p:cNvSpPr/>
          <p:nvPr/>
        </p:nvSpPr>
        <p:spPr bwMode="auto">
          <a:xfrm>
            <a:off x="6227446" y="-742299"/>
            <a:ext cx="2560320" cy="2704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3" name="Rectangle 52">
            <a:extLst>
              <a:ext uri="{FF2B5EF4-FFF2-40B4-BE49-F238E27FC236}">
                <a16:creationId xmlns:a16="http://schemas.microsoft.com/office/drawing/2014/main" id="{A2AADE8C-2E33-4D48-B32C-A823E183AB3D}"/>
              </a:ext>
            </a:extLst>
          </p:cNvPr>
          <p:cNvSpPr/>
          <p:nvPr/>
        </p:nvSpPr>
        <p:spPr bwMode="auto">
          <a:xfrm>
            <a:off x="9049068" y="-742299"/>
            <a:ext cx="2560320" cy="270414"/>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grpSp>
        <p:nvGrpSpPr>
          <p:cNvPr id="54" name="Group 53">
            <a:extLst>
              <a:ext uri="{FF2B5EF4-FFF2-40B4-BE49-F238E27FC236}">
                <a16:creationId xmlns:a16="http://schemas.microsoft.com/office/drawing/2014/main" id="{09C519C9-B4D1-4C6F-B28D-2C9AE085C02C}"/>
              </a:ext>
            </a:extLst>
          </p:cNvPr>
          <p:cNvGrpSpPr/>
          <p:nvPr/>
        </p:nvGrpSpPr>
        <p:grpSpPr>
          <a:xfrm>
            <a:off x="584200" y="-371842"/>
            <a:ext cx="11025188" cy="274320"/>
            <a:chOff x="457200" y="298470"/>
            <a:chExt cx="11522075" cy="377792"/>
          </a:xfrm>
          <a:solidFill>
            <a:schemeClr val="bg1">
              <a:lumMod val="75000"/>
            </a:schemeClr>
          </a:solidFill>
        </p:grpSpPr>
        <p:sp>
          <p:nvSpPr>
            <p:cNvPr id="55" name="Rectangle 54">
              <a:extLst>
                <a:ext uri="{FF2B5EF4-FFF2-40B4-BE49-F238E27FC236}">
                  <a16:creationId xmlns:a16="http://schemas.microsoft.com/office/drawing/2014/main" id="{5E8F2DD9-4ECA-4C9D-B7B4-73E3DDF402AD}"/>
                </a:ext>
              </a:extLst>
            </p:cNvPr>
            <p:cNvSpPr/>
            <p:nvPr/>
          </p:nvSpPr>
          <p:spPr bwMode="auto">
            <a:xfrm>
              <a:off x="457200" y="298470"/>
              <a:ext cx="3657600" cy="3777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6" name="Rectangle 55">
              <a:extLst>
                <a:ext uri="{FF2B5EF4-FFF2-40B4-BE49-F238E27FC236}">
                  <a16:creationId xmlns:a16="http://schemas.microsoft.com/office/drawing/2014/main" id="{1B62C430-7B7A-4C53-97A3-3496A8C06235}"/>
                </a:ext>
              </a:extLst>
            </p:cNvPr>
            <p:cNvSpPr/>
            <p:nvPr/>
          </p:nvSpPr>
          <p:spPr bwMode="auto">
            <a:xfrm>
              <a:off x="4389438" y="298470"/>
              <a:ext cx="3657600" cy="3777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sp>
          <p:nvSpPr>
            <p:cNvPr id="57" name="Rectangle 56">
              <a:extLst>
                <a:ext uri="{FF2B5EF4-FFF2-40B4-BE49-F238E27FC236}">
                  <a16:creationId xmlns:a16="http://schemas.microsoft.com/office/drawing/2014/main" id="{6F0BD401-955C-4234-ABEE-ED33FC7B6CF8}"/>
                </a:ext>
              </a:extLst>
            </p:cNvPr>
            <p:cNvSpPr/>
            <p:nvPr/>
          </p:nvSpPr>
          <p:spPr bwMode="auto">
            <a:xfrm>
              <a:off x="8321675" y="298470"/>
              <a:ext cx="3657600" cy="377792"/>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1729" err="1">
                <a:gradFill>
                  <a:gsLst>
                    <a:gs pos="0">
                      <a:srgbClr val="FFFFFF"/>
                    </a:gs>
                    <a:gs pos="100000">
                      <a:srgbClr val="FFFFFF"/>
                    </a:gs>
                  </a:gsLst>
                  <a:lin ang="5400000" scaled="0"/>
                </a:gradFill>
                <a:ea typeface="Segoe UI" pitchFamily="34" charset="0"/>
                <a:cs typeface="Segoe UI" pitchFamily="34" charset="0"/>
              </a:endParaRPr>
            </a:p>
          </p:txBody>
        </p:sp>
      </p:grpSp>
    </p:spTree>
    <p:extLst>
      <p:ext uri="{BB962C8B-B14F-4D97-AF65-F5344CB8AC3E}">
        <p14:creationId xmlns:p14="http://schemas.microsoft.com/office/powerpoint/2010/main" val="2722812506"/>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 id="2147483688" r:id="rId20"/>
    <p:sldLayoutId id="2147483689" r:id="rId21"/>
    <p:sldLayoutId id="2147483690" r:id="rId22"/>
    <p:sldLayoutId id="2147483691" r:id="rId23"/>
    <p:sldLayoutId id="2147483692" r:id="rId24"/>
    <p:sldLayoutId id="2147483693" r:id="rId25"/>
    <p:sldLayoutId id="2147483694" r:id="rId26"/>
    <p:sldLayoutId id="2147483695" r:id="rId27"/>
    <p:sldLayoutId id="2147483696" r:id="rId28"/>
    <p:sldLayoutId id="2147483697" r:id="rId29"/>
    <p:sldLayoutId id="2147483698" r:id="rId30"/>
    <p:sldLayoutId id="2147483699" r:id="rId31"/>
    <p:sldLayoutId id="2147483700" r:id="rId32"/>
    <p:sldLayoutId id="2147483701" r:id="rId33"/>
    <p:sldLayoutId id="2147483702" r:id="rId34"/>
    <p:sldLayoutId id="2147483703" r:id="rId35"/>
    <p:sldLayoutId id="2147483706" r:id="rId36"/>
    <p:sldLayoutId id="2147483707" r:id="rId37"/>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2568">
          <p15:clr>
            <a:srgbClr val="C35EA4"/>
          </p15:clr>
        </p15:guide>
        <p15:guide id="32" pos="2736">
          <p15:clr>
            <a:srgbClr val="C35EA4"/>
          </p15:clr>
        </p15:guide>
        <p15:guide id="33" pos="4944">
          <p15:clr>
            <a:srgbClr val="C35EA4"/>
          </p15:clr>
        </p15:guide>
        <p15:guide id="34" pos="5112">
          <p15:clr>
            <a:srgbClr val="C35EA4"/>
          </p15:clr>
        </p15:guide>
        <p15:guide id="35" pos="2147">
          <p15:clr>
            <a:srgbClr val="C35EA4"/>
          </p15:clr>
        </p15:guide>
        <p15:guide id="36" pos="1979">
          <p15:clr>
            <a:srgbClr val="C35EA4"/>
          </p15:clr>
        </p15:guide>
        <p15:guide id="37" pos="3926">
          <p15:clr>
            <a:srgbClr val="C35EA4"/>
          </p15:clr>
        </p15:guide>
        <p15:guide id="38" pos="3757">
          <p15:clr>
            <a:srgbClr val="C35EA4"/>
          </p15:clr>
        </p15:guide>
        <p15:guide id="39" pos="5533">
          <p15:clr>
            <a:srgbClr val="C35EA4"/>
          </p15:clr>
        </p15:guide>
        <p15:guide id="40" pos="5701">
          <p15:clr>
            <a:srgbClr val="C35E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18.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2A6BD6-618B-4DF2-A5C1-16BB117E28A0}"/>
              </a:ext>
            </a:extLst>
          </p:cNvPr>
          <p:cNvSpPr>
            <a:spLocks noGrp="1"/>
          </p:cNvSpPr>
          <p:nvPr>
            <p:ph type="title"/>
          </p:nvPr>
        </p:nvSpPr>
        <p:spPr/>
        <p:txBody>
          <a:bodyPr/>
          <a:lstStyle/>
          <a:p>
            <a:r>
              <a:rPr lang="en-US" dirty="0"/>
              <a:t>About me</a:t>
            </a:r>
          </a:p>
        </p:txBody>
      </p:sp>
      <p:pic>
        <p:nvPicPr>
          <p:cNvPr id="3" name="Picture 2">
            <a:extLst>
              <a:ext uri="{FF2B5EF4-FFF2-40B4-BE49-F238E27FC236}">
                <a16:creationId xmlns:a16="http://schemas.microsoft.com/office/drawing/2014/main" id="{78971148-56B8-4B80-95E8-F793953E1CE5}"/>
              </a:ext>
            </a:extLst>
          </p:cNvPr>
          <p:cNvPicPr>
            <a:picLocks noChangeAspect="1"/>
          </p:cNvPicPr>
          <p:nvPr/>
        </p:nvPicPr>
        <p:blipFill rotWithShape="1">
          <a:blip r:embed="rId2"/>
          <a:srcRect t="31376" b="29420"/>
          <a:stretch/>
        </p:blipFill>
        <p:spPr>
          <a:xfrm>
            <a:off x="0" y="3286836"/>
            <a:ext cx="12187947" cy="3571164"/>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41582E44-8C4B-41F7-9B29-C1F952D1ADFD}"/>
              </a:ext>
            </a:extLst>
          </p:cNvPr>
          <p:cNvPicPr>
            <a:picLocks noChangeAspect="1"/>
          </p:cNvPicPr>
          <p:nvPr/>
        </p:nvPicPr>
        <p:blipFill rotWithShape="1">
          <a:blip r:embed="rId3">
            <a:extLst>
              <a:ext uri="{28A0092B-C50C-407E-A947-70E740481C1C}">
                <a14:useLocalDpi xmlns:a14="http://schemas.microsoft.com/office/drawing/2010/main" val="0"/>
              </a:ext>
            </a:extLst>
          </a:blip>
          <a:srcRect r="8142" b="13897"/>
          <a:stretch/>
        </p:blipFill>
        <p:spPr>
          <a:xfrm>
            <a:off x="9284020" y="327547"/>
            <a:ext cx="2557687" cy="239745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sp>
        <p:nvSpPr>
          <p:cNvPr id="8" name="TextBox 7">
            <a:extLst>
              <a:ext uri="{FF2B5EF4-FFF2-40B4-BE49-F238E27FC236}">
                <a16:creationId xmlns:a16="http://schemas.microsoft.com/office/drawing/2014/main" id="{A1C097F3-F2A6-4380-910E-8E4C10574D0D}"/>
              </a:ext>
            </a:extLst>
          </p:cNvPr>
          <p:cNvSpPr txBox="1"/>
          <p:nvPr/>
        </p:nvSpPr>
        <p:spPr>
          <a:xfrm>
            <a:off x="588263" y="1278340"/>
            <a:ext cx="8068967" cy="1846659"/>
          </a:xfrm>
          <a:prstGeom prst="rect">
            <a:avLst/>
          </a:prstGeom>
          <a:noFill/>
        </p:spPr>
        <p:txBody>
          <a:bodyPr wrap="square" lIns="0" tIns="0" rIns="0" bIns="0" rtlCol="0">
            <a:spAutoFit/>
          </a:bodyPr>
          <a:lstStyle/>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B. Sc. Computer Sciences ‘01 (</a:t>
            </a:r>
            <a:r>
              <a:rPr lang="en-US" sz="2000" dirty="0" err="1">
                <a:gradFill>
                  <a:gsLst>
                    <a:gs pos="2917">
                      <a:schemeClr val="tx1"/>
                    </a:gs>
                    <a:gs pos="30000">
                      <a:schemeClr val="tx1"/>
                    </a:gs>
                  </a:gsLst>
                  <a:lin ang="5400000" scaled="0"/>
                </a:gradFill>
              </a:rPr>
              <a:t>Universidade</a:t>
            </a:r>
            <a:r>
              <a:rPr lang="en-US" sz="2000" dirty="0">
                <a:gradFill>
                  <a:gsLst>
                    <a:gs pos="2917">
                      <a:schemeClr val="tx1"/>
                    </a:gs>
                    <a:gs pos="30000">
                      <a:schemeClr val="tx1"/>
                    </a:gs>
                  </a:gsLst>
                  <a:lin ang="5400000" scaled="0"/>
                </a:gradFill>
              </a:rPr>
              <a:t> de São Paulo, Brazil)</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University of Washington TMMBA’10, MSc Finance’14 (ABD)</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At Microsoft since 2002</a:t>
            </a: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Twitter: </a:t>
            </a:r>
            <a:r>
              <a:rPr lang="en-US" sz="2000" b="1" dirty="0">
                <a:gradFill>
                  <a:gsLst>
                    <a:gs pos="2917">
                      <a:schemeClr val="tx1"/>
                    </a:gs>
                    <a:gs pos="30000">
                      <a:schemeClr val="tx1"/>
                    </a:gs>
                  </a:gsLst>
                  <a:lin ang="5400000" scaled="0"/>
                </a:gradFill>
              </a:rPr>
              <a:t>@</a:t>
            </a:r>
            <a:r>
              <a:rPr lang="en-US" sz="2000" b="1" dirty="0" err="1">
                <a:gradFill>
                  <a:gsLst>
                    <a:gs pos="2917">
                      <a:schemeClr val="tx1"/>
                    </a:gs>
                    <a:gs pos="30000">
                      <a:schemeClr val="tx1"/>
                    </a:gs>
                  </a:gsLst>
                  <a:lin ang="5400000" scaled="0"/>
                </a:gradFill>
              </a:rPr>
              <a:t>lucas_a_meyer</a:t>
            </a:r>
            <a:endParaRPr lang="en-US" sz="20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LinkedIn: </a:t>
            </a:r>
            <a:r>
              <a:rPr lang="en-US" sz="2000" b="1" dirty="0" err="1">
                <a:gradFill>
                  <a:gsLst>
                    <a:gs pos="2917">
                      <a:schemeClr val="tx1"/>
                    </a:gs>
                    <a:gs pos="30000">
                      <a:schemeClr val="tx1"/>
                    </a:gs>
                  </a:gsLst>
                  <a:lin ang="5400000" scaled="0"/>
                </a:gradFill>
              </a:rPr>
              <a:t>lucas</a:t>
            </a:r>
            <a:r>
              <a:rPr lang="en-US" sz="2000" b="1" dirty="0" err="1">
                <a:solidFill>
                  <a:srgbClr val="FF0000"/>
                </a:solidFill>
              </a:rPr>
              <a:t>a</a:t>
            </a:r>
            <a:r>
              <a:rPr lang="en-US" sz="2000" b="1" dirty="0" err="1">
                <a:gradFill>
                  <a:gsLst>
                    <a:gs pos="2917">
                      <a:schemeClr val="tx1"/>
                    </a:gs>
                    <a:gs pos="30000">
                      <a:schemeClr val="tx1"/>
                    </a:gs>
                  </a:gsLst>
                  <a:lin ang="5400000" scaled="0"/>
                </a:gradFill>
              </a:rPr>
              <a:t>meyer</a:t>
            </a:r>
            <a:endParaRPr lang="en-US" sz="2000" b="1" dirty="0">
              <a:gradFill>
                <a:gsLst>
                  <a:gs pos="2917">
                    <a:schemeClr val="tx1"/>
                  </a:gs>
                  <a:gs pos="30000">
                    <a:schemeClr val="tx1"/>
                  </a:gs>
                </a:gsLst>
                <a:lin ang="5400000" scaled="0"/>
              </a:gradFill>
            </a:endParaRPr>
          </a:p>
          <a:p>
            <a:pPr marL="342900" indent="-342900" algn="l">
              <a:buFont typeface="Arial" panose="020B0604020202020204" pitchFamily="34" charset="0"/>
              <a:buChar char="•"/>
            </a:pPr>
            <a:r>
              <a:rPr lang="en-US" sz="2000" dirty="0">
                <a:gradFill>
                  <a:gsLst>
                    <a:gs pos="2917">
                      <a:schemeClr val="tx1"/>
                    </a:gs>
                    <a:gs pos="30000">
                      <a:schemeClr val="tx1"/>
                    </a:gs>
                  </a:gsLst>
                  <a:lin ang="5400000" scaled="0"/>
                </a:gradFill>
              </a:rPr>
              <a:t>Email: </a:t>
            </a:r>
            <a:r>
              <a:rPr lang="en-US" sz="2000" b="1" dirty="0">
                <a:gradFill>
                  <a:gsLst>
                    <a:gs pos="2917">
                      <a:schemeClr val="tx1"/>
                    </a:gs>
                    <a:gs pos="30000">
                      <a:schemeClr val="tx1"/>
                    </a:gs>
                  </a:gsLst>
                  <a:lin ang="5400000" scaled="0"/>
                </a:gradFill>
              </a:rPr>
              <a:t>lucas.meyer@microsoft.com</a:t>
            </a:r>
          </a:p>
        </p:txBody>
      </p:sp>
    </p:spTree>
    <p:extLst>
      <p:ext uri="{BB962C8B-B14F-4D97-AF65-F5344CB8AC3E}">
        <p14:creationId xmlns:p14="http://schemas.microsoft.com/office/powerpoint/2010/main" val="1498351123"/>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bwMode="auto">
          <a:xfrm>
            <a:off x="455995" y="1169264"/>
            <a:ext cx="5541959" cy="5243151"/>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6" name="Rectangle 5"/>
          <p:cNvSpPr/>
          <p:nvPr/>
        </p:nvSpPr>
        <p:spPr bwMode="auto">
          <a:xfrm rot="5400000">
            <a:off x="9189524" y="1115499"/>
            <a:ext cx="2506959" cy="26539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7" name="Rectangle 6"/>
          <p:cNvSpPr/>
          <p:nvPr/>
        </p:nvSpPr>
        <p:spPr bwMode="auto">
          <a:xfrm rot="5400000">
            <a:off x="6303510" y="1095764"/>
            <a:ext cx="2506959" cy="2653958"/>
          </a:xfrm>
          <a:prstGeom prst="rect">
            <a:avLst/>
          </a:prstGeom>
          <a:solidFill>
            <a:srgbClr val="78787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0" name="Rectangle 9"/>
          <p:cNvSpPr/>
          <p:nvPr/>
        </p:nvSpPr>
        <p:spPr bwMode="auto">
          <a:xfrm rot="5400000">
            <a:off x="9182005" y="3831955"/>
            <a:ext cx="2506959" cy="2653958"/>
          </a:xfrm>
          <a:prstGeom prst="rect">
            <a:avLst/>
          </a:prstGeom>
          <a:solidFill>
            <a:srgbClr val="787878"/>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cs typeface="Segoe UI" pitchFamily="34" charset="0"/>
            </a:endParaRPr>
          </a:p>
        </p:txBody>
      </p:sp>
      <p:sp>
        <p:nvSpPr>
          <p:cNvPr id="11" name="Rectangle 10"/>
          <p:cNvSpPr/>
          <p:nvPr/>
        </p:nvSpPr>
        <p:spPr bwMode="auto">
          <a:xfrm rot="5400000">
            <a:off x="6303510" y="3831953"/>
            <a:ext cx="2506959" cy="2653958"/>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dirty="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8" name="TextBox 7"/>
          <p:cNvSpPr txBox="1"/>
          <p:nvPr/>
        </p:nvSpPr>
        <p:spPr>
          <a:xfrm>
            <a:off x="589653" y="1331761"/>
            <a:ext cx="5396232" cy="2764181"/>
          </a:xfrm>
          <a:prstGeom prst="rect">
            <a:avLst/>
          </a:prstGeom>
          <a:noFill/>
        </p:spPr>
        <p:txBody>
          <a:bodyPr wrap="square" lIns="179285" tIns="143428" rIns="179285" bIns="143428" rtlCol="0" anchor="t">
            <a:spAutoFit/>
          </a:bodyPr>
          <a:lstStyle/>
          <a:p>
            <a:pPr defTabSz="914367">
              <a:lnSpc>
                <a:spcPct val="90000"/>
              </a:lnSpc>
              <a:spcAft>
                <a:spcPts val="588"/>
              </a:spcAft>
            </a:pPr>
            <a:r>
              <a:rPr lang="en-US" sz="6000" spc="-300" dirty="0">
                <a:solidFill>
                  <a:srgbClr val="FFFFFF"/>
                </a:solidFill>
                <a:latin typeface="Segoe UI Semibold"/>
                <a:cs typeface="Segoe UI Semibold"/>
              </a:rPr>
              <a:t>Collections</a:t>
            </a:r>
          </a:p>
          <a:p>
            <a:pPr defTabSz="914367">
              <a:lnSpc>
                <a:spcPct val="90000"/>
              </a:lnSpc>
              <a:spcAft>
                <a:spcPts val="588"/>
              </a:spcAft>
            </a:pPr>
            <a:r>
              <a:rPr lang="en-US" sz="5400" spc="-300" dirty="0">
                <a:solidFill>
                  <a:srgbClr val="FFFFFF"/>
                </a:solidFill>
                <a:latin typeface="Segoe UI Semibold"/>
              </a:rPr>
              <a:t>&gt; $120B</a:t>
            </a:r>
          </a:p>
          <a:p>
            <a:pPr defTabSz="914367">
              <a:lnSpc>
                <a:spcPct val="90000"/>
              </a:lnSpc>
              <a:spcAft>
                <a:spcPts val="588"/>
              </a:spcAft>
            </a:pPr>
            <a:endParaRPr lang="en-US" sz="2400" dirty="0">
              <a:solidFill>
                <a:srgbClr val="FFFFFF"/>
              </a:solidFill>
              <a:cs typeface="Segoe UI"/>
            </a:endParaRPr>
          </a:p>
          <a:p>
            <a:pPr defTabSz="914367">
              <a:lnSpc>
                <a:spcPct val="90000"/>
              </a:lnSpc>
              <a:spcAft>
                <a:spcPts val="588"/>
              </a:spcAft>
            </a:pPr>
            <a:r>
              <a:rPr lang="en-US" sz="2400" dirty="0">
                <a:solidFill>
                  <a:srgbClr val="FFFFFF"/>
                </a:solidFill>
                <a:cs typeface="Segoe UI"/>
              </a:rPr>
              <a:t>~ 20% YoY increase</a:t>
            </a:r>
            <a:endParaRPr lang="en-US" sz="4800" spc="-1470" dirty="0">
              <a:solidFill>
                <a:srgbClr val="FFFFFF"/>
              </a:solidFill>
              <a:latin typeface="Segoe UI Semibold"/>
              <a:cs typeface="Segoe UI Semibold"/>
            </a:endParaRPr>
          </a:p>
        </p:txBody>
      </p:sp>
      <p:sp>
        <p:nvSpPr>
          <p:cNvPr id="15" name="TextBox 14"/>
          <p:cNvSpPr txBox="1"/>
          <p:nvPr/>
        </p:nvSpPr>
        <p:spPr>
          <a:xfrm>
            <a:off x="9101979" y="1534537"/>
            <a:ext cx="2547493" cy="747897"/>
          </a:xfrm>
          <a:prstGeom prst="rect">
            <a:avLst/>
          </a:prstGeom>
          <a:noFill/>
        </p:spPr>
        <p:txBody>
          <a:bodyPr wrap="none" lIns="0" tIns="0" rIns="0" bIns="0" rtlCol="0" anchor="t">
            <a:spAutoFit/>
          </a:bodyPr>
          <a:lstStyle/>
          <a:p>
            <a:pPr algn="ctr" defTabSz="914367">
              <a:lnSpc>
                <a:spcPct val="90000"/>
              </a:lnSpc>
              <a:spcAft>
                <a:spcPts val="588"/>
              </a:spcAft>
            </a:pPr>
            <a:r>
              <a:rPr lang="en-US" sz="5400" spc="-490" dirty="0">
                <a:solidFill>
                  <a:srgbClr val="FFFFFF"/>
                </a:solidFill>
                <a:latin typeface="Segoe UI Semibold"/>
              </a:rPr>
              <a:t>~100 FTEs</a:t>
            </a:r>
            <a:endParaRPr lang="en-US" sz="7200" spc="-490" dirty="0">
              <a:solidFill>
                <a:srgbClr val="FFFFFF"/>
              </a:solidFill>
              <a:latin typeface="Segoe UI Semibold"/>
            </a:endParaRPr>
          </a:p>
        </p:txBody>
      </p:sp>
      <p:sp>
        <p:nvSpPr>
          <p:cNvPr id="16" name="TextBox 15"/>
          <p:cNvSpPr txBox="1"/>
          <p:nvPr/>
        </p:nvSpPr>
        <p:spPr>
          <a:xfrm>
            <a:off x="6354102" y="4238895"/>
            <a:ext cx="2411238" cy="1230960"/>
          </a:xfrm>
          <a:prstGeom prst="rect">
            <a:avLst/>
          </a:prstGeom>
          <a:noFill/>
        </p:spPr>
        <p:txBody>
          <a:bodyPr wrap="none" lIns="0" tIns="0" rIns="0" bIns="143428" rtlCol="0">
            <a:spAutoFit/>
          </a:bodyPr>
          <a:lstStyle/>
          <a:p>
            <a:pPr algn="ctr" defTabSz="914367">
              <a:lnSpc>
                <a:spcPct val="90000"/>
              </a:lnSpc>
              <a:spcAft>
                <a:spcPts val="588"/>
              </a:spcAft>
            </a:pPr>
            <a:r>
              <a:rPr lang="en-US" sz="7842" spc="-490" dirty="0">
                <a:solidFill>
                  <a:srgbClr val="FFFFFF"/>
                </a:solidFill>
                <a:latin typeface="Segoe UI Semibold"/>
              </a:rPr>
              <a:t>&gt;90%</a:t>
            </a:r>
          </a:p>
        </p:txBody>
      </p:sp>
      <p:sp>
        <p:nvSpPr>
          <p:cNvPr id="17" name="Rectangle 16"/>
          <p:cNvSpPr/>
          <p:nvPr/>
        </p:nvSpPr>
        <p:spPr>
          <a:xfrm>
            <a:off x="6509873" y="5775360"/>
            <a:ext cx="2091262" cy="225767"/>
          </a:xfrm>
          <a:prstGeom prst="rect">
            <a:avLst/>
          </a:prstGeom>
        </p:spPr>
        <p:txBody>
          <a:bodyPr wrap="square" lIns="0" tIns="0" rIns="0" bIns="0">
            <a:spAutoFit/>
          </a:bodyPr>
          <a:lstStyle/>
          <a:p>
            <a:pPr algn="ctr" defTabSz="914367">
              <a:lnSpc>
                <a:spcPts val="1372"/>
              </a:lnSpc>
              <a:spcBef>
                <a:spcPts val="882"/>
              </a:spcBef>
              <a:buSzPct val="90000"/>
            </a:pPr>
            <a:r>
              <a:rPr lang="en-US" sz="3137" dirty="0">
                <a:solidFill>
                  <a:srgbClr val="FFFFFF"/>
                </a:solidFill>
                <a:latin typeface="Segoe UI Semibold"/>
              </a:rPr>
              <a:t>Current</a:t>
            </a:r>
            <a:endParaRPr lang="en-US" sz="882" dirty="0">
              <a:solidFill>
                <a:srgbClr val="FFFFFF"/>
              </a:solidFill>
              <a:latin typeface="Segoe UI Semibold"/>
            </a:endParaRPr>
          </a:p>
        </p:txBody>
      </p:sp>
      <p:sp>
        <p:nvSpPr>
          <p:cNvPr id="18" name="Rectangle 17"/>
          <p:cNvSpPr/>
          <p:nvPr/>
        </p:nvSpPr>
        <p:spPr>
          <a:xfrm>
            <a:off x="9278223" y="2575030"/>
            <a:ext cx="2324123" cy="127407"/>
          </a:xfrm>
          <a:prstGeom prst="rect">
            <a:avLst/>
          </a:prstGeom>
        </p:spPr>
        <p:txBody>
          <a:bodyPr wrap="square" lIns="0" tIns="0" rIns="0" bIns="0">
            <a:spAutoFit/>
          </a:bodyPr>
          <a:lstStyle/>
          <a:p>
            <a:pPr algn="ctr" defTabSz="914367">
              <a:lnSpc>
                <a:spcPts val="600"/>
              </a:lnSpc>
              <a:spcBef>
                <a:spcPts val="600"/>
              </a:spcBef>
              <a:buSzPct val="90000"/>
            </a:pPr>
            <a:r>
              <a:rPr lang="da-DK" sz="2400" dirty="0">
                <a:solidFill>
                  <a:srgbClr val="FFFFFF"/>
                </a:solidFill>
                <a:latin typeface="Segoe UI Semibold"/>
              </a:rPr>
              <a:t>+1000 BPO</a:t>
            </a:r>
          </a:p>
        </p:txBody>
      </p:sp>
      <p:sp>
        <p:nvSpPr>
          <p:cNvPr id="19" name="TextBox 18">
            <a:extLst>
              <a:ext uri="{FF2B5EF4-FFF2-40B4-BE49-F238E27FC236}">
                <a16:creationId xmlns:a16="http://schemas.microsoft.com/office/drawing/2014/main" id="{5E4393A0-5B50-45F9-9390-EC11F2D20598}"/>
              </a:ext>
            </a:extLst>
          </p:cNvPr>
          <p:cNvSpPr txBox="1"/>
          <p:nvPr/>
        </p:nvSpPr>
        <p:spPr>
          <a:xfrm>
            <a:off x="6446906" y="1534537"/>
            <a:ext cx="2217210" cy="1815882"/>
          </a:xfrm>
          <a:prstGeom prst="rect">
            <a:avLst/>
          </a:prstGeom>
          <a:noFill/>
        </p:spPr>
        <p:txBody>
          <a:bodyPr wrap="none" lIns="0" tIns="0" rIns="0" bIns="0" rtlCol="0">
            <a:spAutoFit/>
          </a:bodyPr>
          <a:lstStyle/>
          <a:p>
            <a:pPr algn="ctr" defTabSz="914367">
              <a:lnSpc>
                <a:spcPct val="90000"/>
              </a:lnSpc>
              <a:spcAft>
                <a:spcPts val="588"/>
              </a:spcAft>
            </a:pPr>
            <a:r>
              <a:rPr lang="en-US" sz="4000" spc="-150" dirty="0">
                <a:solidFill>
                  <a:srgbClr val="FFFFFF"/>
                </a:solidFill>
                <a:latin typeface="Segoe UI Semibold"/>
              </a:rPr>
              <a:t>&gt;100k</a:t>
            </a:r>
          </a:p>
          <a:p>
            <a:pPr algn="ctr" defTabSz="914367">
              <a:lnSpc>
                <a:spcPct val="90000"/>
              </a:lnSpc>
              <a:spcAft>
                <a:spcPts val="588"/>
              </a:spcAft>
            </a:pPr>
            <a:r>
              <a:rPr lang="en-US" sz="4000" spc="-150" dirty="0">
                <a:solidFill>
                  <a:srgbClr val="FFFFFF"/>
                </a:solidFill>
                <a:latin typeface="Segoe UI Semibold"/>
              </a:rPr>
              <a:t>Active </a:t>
            </a:r>
          </a:p>
          <a:p>
            <a:pPr algn="ctr" defTabSz="914367">
              <a:lnSpc>
                <a:spcPct val="90000"/>
              </a:lnSpc>
              <a:spcAft>
                <a:spcPts val="588"/>
              </a:spcAft>
            </a:pPr>
            <a:r>
              <a:rPr lang="en-US" sz="4000" spc="-150" dirty="0">
                <a:solidFill>
                  <a:srgbClr val="FFFFFF"/>
                </a:solidFill>
                <a:latin typeface="Segoe UI Semibold"/>
              </a:rPr>
              <a:t>customers</a:t>
            </a:r>
          </a:p>
        </p:txBody>
      </p:sp>
      <p:sp>
        <p:nvSpPr>
          <p:cNvPr id="20" name="TextBox 19">
            <a:extLst>
              <a:ext uri="{FF2B5EF4-FFF2-40B4-BE49-F238E27FC236}">
                <a16:creationId xmlns:a16="http://schemas.microsoft.com/office/drawing/2014/main" id="{DF86AB84-6BED-4A85-A4D7-73199E87A48A}"/>
              </a:ext>
            </a:extLst>
          </p:cNvPr>
          <p:cNvSpPr txBox="1"/>
          <p:nvPr/>
        </p:nvSpPr>
        <p:spPr>
          <a:xfrm>
            <a:off x="9463615" y="4484076"/>
            <a:ext cx="1824218" cy="754226"/>
          </a:xfrm>
          <a:prstGeom prst="rect">
            <a:avLst/>
          </a:prstGeom>
          <a:noFill/>
        </p:spPr>
        <p:txBody>
          <a:bodyPr wrap="none" lIns="0" tIns="0" rIns="0" bIns="143428" rtlCol="0">
            <a:spAutoFit/>
          </a:bodyPr>
          <a:lstStyle/>
          <a:p>
            <a:pPr algn="ctr" defTabSz="914367">
              <a:lnSpc>
                <a:spcPct val="90000"/>
              </a:lnSpc>
              <a:spcAft>
                <a:spcPts val="588"/>
              </a:spcAft>
            </a:pPr>
            <a:r>
              <a:rPr lang="en-US" sz="4400" spc="-150" dirty="0">
                <a:solidFill>
                  <a:srgbClr val="FFFFFF"/>
                </a:solidFill>
                <a:latin typeface="Segoe UI Semibold"/>
              </a:rPr>
              <a:t>&lt;0.05%</a:t>
            </a:r>
          </a:p>
        </p:txBody>
      </p:sp>
      <p:sp>
        <p:nvSpPr>
          <p:cNvPr id="21" name="Rectangle 20">
            <a:extLst>
              <a:ext uri="{FF2B5EF4-FFF2-40B4-BE49-F238E27FC236}">
                <a16:creationId xmlns:a16="http://schemas.microsoft.com/office/drawing/2014/main" id="{D96FD8AE-8F46-4EB6-86EE-E7B558D65C77}"/>
              </a:ext>
            </a:extLst>
          </p:cNvPr>
          <p:cNvSpPr/>
          <p:nvPr/>
        </p:nvSpPr>
        <p:spPr>
          <a:xfrm>
            <a:off x="9330093" y="5816924"/>
            <a:ext cx="2091262" cy="225767"/>
          </a:xfrm>
          <a:prstGeom prst="rect">
            <a:avLst/>
          </a:prstGeom>
        </p:spPr>
        <p:txBody>
          <a:bodyPr wrap="square" lIns="0" tIns="0" rIns="0" bIns="0">
            <a:spAutoFit/>
          </a:bodyPr>
          <a:lstStyle/>
          <a:p>
            <a:pPr algn="ctr" defTabSz="914367">
              <a:lnSpc>
                <a:spcPts val="1372"/>
              </a:lnSpc>
              <a:spcBef>
                <a:spcPts val="882"/>
              </a:spcBef>
              <a:buSzPct val="90000"/>
            </a:pPr>
            <a:r>
              <a:rPr lang="en-US" sz="3137" dirty="0">
                <a:solidFill>
                  <a:srgbClr val="FFFFFF"/>
                </a:solidFill>
                <a:latin typeface="Segoe UI Semibold"/>
              </a:rPr>
              <a:t>Losses</a:t>
            </a:r>
            <a:endParaRPr lang="en-US" sz="882" dirty="0">
              <a:solidFill>
                <a:srgbClr val="FFFFFF"/>
              </a:solidFill>
              <a:latin typeface="Segoe UI Semibold"/>
            </a:endParaRPr>
          </a:p>
        </p:txBody>
      </p:sp>
      <p:sp>
        <p:nvSpPr>
          <p:cNvPr id="5" name="Title 4">
            <a:extLst>
              <a:ext uri="{FF2B5EF4-FFF2-40B4-BE49-F238E27FC236}">
                <a16:creationId xmlns:a16="http://schemas.microsoft.com/office/drawing/2014/main" id="{D0066E48-6C4F-42A3-A207-8057EC4DA3D7}"/>
              </a:ext>
            </a:extLst>
          </p:cNvPr>
          <p:cNvSpPr>
            <a:spLocks noGrp="1"/>
          </p:cNvSpPr>
          <p:nvPr>
            <p:ph type="title"/>
          </p:nvPr>
        </p:nvSpPr>
        <p:spPr/>
        <p:txBody>
          <a:bodyPr/>
          <a:lstStyle/>
          <a:p>
            <a:r>
              <a:rPr lang="en-US" dirty="0"/>
              <a:t>About Global </a:t>
            </a:r>
            <a:r>
              <a:rPr lang="en-US"/>
              <a:t>Financial Solutions</a:t>
            </a:r>
            <a:endParaRPr lang="en-US" dirty="0"/>
          </a:p>
        </p:txBody>
      </p:sp>
    </p:spTree>
    <p:extLst>
      <p:ext uri="{BB962C8B-B14F-4D97-AF65-F5344CB8AC3E}">
        <p14:creationId xmlns:p14="http://schemas.microsoft.com/office/powerpoint/2010/main" val="104192686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F4F9CC-7222-4A5B-BCBC-E02705EE61AE}"/>
              </a:ext>
            </a:extLst>
          </p:cNvPr>
          <p:cNvSpPr>
            <a:spLocks noGrp="1"/>
          </p:cNvSpPr>
          <p:nvPr>
            <p:ph type="title"/>
          </p:nvPr>
        </p:nvSpPr>
        <p:spPr/>
        <p:txBody>
          <a:bodyPr/>
          <a:lstStyle/>
          <a:p>
            <a:r>
              <a:rPr lang="en-US" dirty="0"/>
              <a:t>In my experience…</a:t>
            </a:r>
          </a:p>
        </p:txBody>
      </p:sp>
      <p:pic>
        <p:nvPicPr>
          <p:cNvPr id="9" name="Picture 8" descr="A person wearing a suit and tie&#10;&#10;Description automatically generated">
            <a:extLst>
              <a:ext uri="{FF2B5EF4-FFF2-40B4-BE49-F238E27FC236}">
                <a16:creationId xmlns:a16="http://schemas.microsoft.com/office/drawing/2014/main" id="{D04F33D6-CC28-4B52-B205-B47BFCBEC4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73890" y="1336881"/>
            <a:ext cx="6718110" cy="4804012"/>
          </a:xfrm>
          <a:prstGeom prst="rect">
            <a:avLst/>
          </a:prstGeom>
        </p:spPr>
      </p:pic>
      <p:sp>
        <p:nvSpPr>
          <p:cNvPr id="12" name="Text Placeholder 2">
            <a:extLst>
              <a:ext uri="{FF2B5EF4-FFF2-40B4-BE49-F238E27FC236}">
                <a16:creationId xmlns:a16="http://schemas.microsoft.com/office/drawing/2014/main" id="{B98C1302-EC0E-4609-A38E-1DD0EEB7DBB1}"/>
              </a:ext>
            </a:extLst>
          </p:cNvPr>
          <p:cNvSpPr txBox="1">
            <a:spLocks/>
          </p:cNvSpPr>
          <p:nvPr/>
        </p:nvSpPr>
        <p:spPr>
          <a:xfrm>
            <a:off x="551076" y="1336119"/>
            <a:ext cx="4922813" cy="2092881"/>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dirty="0"/>
              <a:t>The main characteristic of a  successful machine learning model are its economics</a:t>
            </a:r>
          </a:p>
          <a:p>
            <a:endParaRPr lang="en-US" altLang="ja-JP" dirty="0"/>
          </a:p>
          <a:p>
            <a:r>
              <a:rPr lang="en-US" dirty="0"/>
              <a:t>A machine learning model is either making/saving money or costing money</a:t>
            </a:r>
          </a:p>
          <a:p>
            <a:endParaRPr lang="en-US" dirty="0"/>
          </a:p>
          <a:p>
            <a:r>
              <a:rPr lang="en-US" dirty="0"/>
              <a:t>If you can show that your model has good economics, you’ll get plenty of resources</a:t>
            </a:r>
          </a:p>
        </p:txBody>
      </p:sp>
    </p:spTree>
    <p:extLst>
      <p:ext uri="{BB962C8B-B14F-4D97-AF65-F5344CB8AC3E}">
        <p14:creationId xmlns:p14="http://schemas.microsoft.com/office/powerpoint/2010/main" val="342861871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BA139-721D-4482-AC19-D72975E6AE10}"/>
              </a:ext>
            </a:extLst>
          </p:cNvPr>
          <p:cNvSpPr>
            <a:spLocks noGrp="1"/>
          </p:cNvSpPr>
          <p:nvPr>
            <p:ph type="title"/>
          </p:nvPr>
        </p:nvSpPr>
        <p:spPr/>
        <p:txBody>
          <a:bodyPr/>
          <a:lstStyle/>
          <a:p>
            <a:r>
              <a:rPr lang="en-US" dirty="0"/>
              <a:t>About “the unreasonable effectiveness of data”</a:t>
            </a:r>
          </a:p>
        </p:txBody>
      </p:sp>
      <p:pic>
        <p:nvPicPr>
          <p:cNvPr id="4" name="Picture 3">
            <a:extLst>
              <a:ext uri="{FF2B5EF4-FFF2-40B4-BE49-F238E27FC236}">
                <a16:creationId xmlns:a16="http://schemas.microsoft.com/office/drawing/2014/main" id="{A1054BD7-9C8F-4DBD-B1E6-2B2D398C4541}"/>
              </a:ext>
            </a:extLst>
          </p:cNvPr>
          <p:cNvPicPr>
            <a:picLocks noChangeAspect="1"/>
          </p:cNvPicPr>
          <p:nvPr/>
        </p:nvPicPr>
        <p:blipFill>
          <a:blip r:embed="rId3"/>
          <a:stretch>
            <a:fillRect/>
          </a:stretch>
        </p:blipFill>
        <p:spPr>
          <a:xfrm>
            <a:off x="185927" y="1147844"/>
            <a:ext cx="5307712" cy="4867110"/>
          </a:xfrm>
          <a:prstGeom prst="rect">
            <a:avLst/>
          </a:prstGeom>
        </p:spPr>
      </p:pic>
      <p:sp>
        <p:nvSpPr>
          <p:cNvPr id="5" name="TextBox 4">
            <a:extLst>
              <a:ext uri="{FF2B5EF4-FFF2-40B4-BE49-F238E27FC236}">
                <a16:creationId xmlns:a16="http://schemas.microsoft.com/office/drawing/2014/main" id="{B55A7215-F42E-4943-AEA2-E39C51FF6C4A}"/>
              </a:ext>
            </a:extLst>
          </p:cNvPr>
          <p:cNvSpPr txBox="1"/>
          <p:nvPr/>
        </p:nvSpPr>
        <p:spPr>
          <a:xfrm>
            <a:off x="441959" y="6151601"/>
            <a:ext cx="4978414" cy="369332"/>
          </a:xfrm>
          <a:prstGeom prst="rect">
            <a:avLst/>
          </a:prstGeom>
          <a:noFill/>
        </p:spPr>
        <p:txBody>
          <a:bodyPr wrap="none" rtlCol="0">
            <a:spAutoFit/>
          </a:bodyPr>
          <a:lstStyle/>
          <a:p>
            <a:r>
              <a:rPr lang="en-US" dirty="0"/>
              <a:t>Source: </a:t>
            </a:r>
            <a:r>
              <a:rPr lang="en-US" dirty="0" err="1"/>
              <a:t>Banko</a:t>
            </a:r>
            <a:r>
              <a:rPr lang="en-US" dirty="0"/>
              <a:t>, Brill (2001) – </a:t>
            </a:r>
            <a:r>
              <a:rPr lang="en-US"/>
              <a:t>Microsoft Research</a:t>
            </a:r>
            <a:endParaRPr lang="en-US" dirty="0"/>
          </a:p>
        </p:txBody>
      </p:sp>
      <p:sp>
        <p:nvSpPr>
          <p:cNvPr id="6" name="Text Placeholder 2">
            <a:extLst>
              <a:ext uri="{FF2B5EF4-FFF2-40B4-BE49-F238E27FC236}">
                <a16:creationId xmlns:a16="http://schemas.microsoft.com/office/drawing/2014/main" id="{4123999F-6E67-4D2D-896E-4FFCC4B7AA30}"/>
              </a:ext>
            </a:extLst>
          </p:cNvPr>
          <p:cNvSpPr txBox="1">
            <a:spLocks/>
          </p:cNvSpPr>
          <p:nvPr/>
        </p:nvSpPr>
        <p:spPr>
          <a:xfrm>
            <a:off x="5897268" y="1244679"/>
            <a:ext cx="4922813" cy="2687241"/>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dirty="0"/>
              <a:t>The more data you have, the better your project will perform, even if you don’t choose the best algorithm.</a:t>
            </a:r>
          </a:p>
          <a:p>
            <a:endParaRPr lang="en-US" altLang="ja-JP" dirty="0"/>
          </a:p>
          <a:p>
            <a:r>
              <a:rPr lang="en-US" altLang="ja-JP" dirty="0"/>
              <a:t>The terminology changed over time:</a:t>
            </a:r>
          </a:p>
          <a:p>
            <a:pPr lvl="1"/>
            <a:r>
              <a:rPr lang="en-US" altLang="ja-JP" b="1" dirty="0"/>
              <a:t>Memory-based: </a:t>
            </a:r>
            <a:r>
              <a:rPr lang="en-US" altLang="ja-JP" dirty="0"/>
              <a:t>e.g. KNN</a:t>
            </a:r>
          </a:p>
          <a:p>
            <a:pPr lvl="1"/>
            <a:r>
              <a:rPr lang="en-US" altLang="ja-JP" b="1" dirty="0"/>
              <a:t>Winnow: </a:t>
            </a:r>
            <a:r>
              <a:rPr lang="en-US" altLang="ja-JP" dirty="0"/>
              <a:t>optimized perceptron</a:t>
            </a:r>
          </a:p>
          <a:p>
            <a:pPr lvl="1"/>
            <a:r>
              <a:rPr lang="en-US" altLang="ja-JP" b="1" dirty="0"/>
              <a:t>Perceptron: </a:t>
            </a:r>
            <a:r>
              <a:rPr lang="en-US" altLang="ja-JP" dirty="0"/>
              <a:t>early neural network</a:t>
            </a:r>
          </a:p>
          <a:p>
            <a:pPr lvl="1"/>
            <a:r>
              <a:rPr lang="en-US" altLang="ja-JP" b="1" dirty="0"/>
              <a:t>Naïve Bayes: </a:t>
            </a:r>
            <a:r>
              <a:rPr lang="en-US" altLang="ja-JP" dirty="0"/>
              <a:t>you probably know it</a:t>
            </a:r>
            <a:endParaRPr lang="en-US" altLang="ja-JP" b="1" dirty="0"/>
          </a:p>
        </p:txBody>
      </p:sp>
    </p:spTree>
    <p:extLst>
      <p:ext uri="{BB962C8B-B14F-4D97-AF65-F5344CB8AC3E}">
        <p14:creationId xmlns:p14="http://schemas.microsoft.com/office/powerpoint/2010/main" val="261198216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0BF4F9CC-7222-4A5B-BCBC-E02705EE61AE}"/>
              </a:ext>
            </a:extLst>
          </p:cNvPr>
          <p:cNvSpPr>
            <a:spLocks noGrp="1"/>
          </p:cNvSpPr>
          <p:nvPr>
            <p:ph type="title"/>
          </p:nvPr>
        </p:nvSpPr>
        <p:spPr/>
        <p:txBody>
          <a:bodyPr/>
          <a:lstStyle/>
          <a:p>
            <a:r>
              <a:rPr lang="en-US" dirty="0"/>
              <a:t>Choosing successful projects</a:t>
            </a:r>
          </a:p>
        </p:txBody>
      </p:sp>
      <p:sp>
        <p:nvSpPr>
          <p:cNvPr id="12" name="Text Placeholder 2">
            <a:extLst>
              <a:ext uri="{FF2B5EF4-FFF2-40B4-BE49-F238E27FC236}">
                <a16:creationId xmlns:a16="http://schemas.microsoft.com/office/drawing/2014/main" id="{B98C1302-EC0E-4609-A38E-1DD0EEB7DBB1}"/>
              </a:ext>
            </a:extLst>
          </p:cNvPr>
          <p:cNvSpPr txBox="1">
            <a:spLocks/>
          </p:cNvSpPr>
          <p:nvPr/>
        </p:nvSpPr>
        <p:spPr>
          <a:xfrm>
            <a:off x="551076" y="1336119"/>
            <a:ext cx="4922813" cy="2687241"/>
          </a:xfrm>
          <a:prstGeom prst="rect">
            <a:avLst/>
          </a:prstGeom>
        </p:spPr>
        <p:txBody>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Segoe UI Semilight" panose="020B0402040204020203" pitchFamily="34" charset="0"/>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ja-JP" dirty="0"/>
              <a:t>You have enough data</a:t>
            </a:r>
          </a:p>
          <a:p>
            <a:r>
              <a:rPr lang="en-US" altLang="ja-JP" dirty="0"/>
              <a:t>You know the baseline and think you can beat it</a:t>
            </a:r>
          </a:p>
          <a:p>
            <a:r>
              <a:rPr lang="en-US" altLang="ja-JP" dirty="0"/>
              <a:t>Beating the baseline provides economic value far in excess of the cost of your project</a:t>
            </a:r>
          </a:p>
          <a:p>
            <a:endParaRPr lang="en-US" altLang="ja-JP" dirty="0"/>
          </a:p>
          <a:p>
            <a:r>
              <a:rPr lang="en-US" altLang="ja-JP" dirty="0"/>
              <a:t>You should do it.</a:t>
            </a:r>
          </a:p>
        </p:txBody>
      </p:sp>
      <p:pic>
        <p:nvPicPr>
          <p:cNvPr id="2" name="Picture 1">
            <a:extLst>
              <a:ext uri="{FF2B5EF4-FFF2-40B4-BE49-F238E27FC236}">
                <a16:creationId xmlns:a16="http://schemas.microsoft.com/office/drawing/2014/main" id="{E0E4C8D3-CBB6-4196-BEEA-C44F726C2C49}"/>
              </a:ext>
            </a:extLst>
          </p:cNvPr>
          <p:cNvPicPr>
            <a:picLocks noChangeAspect="1"/>
          </p:cNvPicPr>
          <p:nvPr/>
        </p:nvPicPr>
        <p:blipFill>
          <a:blip r:embed="rId2"/>
          <a:stretch>
            <a:fillRect/>
          </a:stretch>
        </p:blipFill>
        <p:spPr>
          <a:xfrm>
            <a:off x="5670478" y="1817386"/>
            <a:ext cx="6521522" cy="3223227"/>
          </a:xfrm>
          <a:prstGeom prst="rect">
            <a:avLst/>
          </a:prstGeom>
        </p:spPr>
      </p:pic>
    </p:spTree>
    <p:extLst>
      <p:ext uri="{BB962C8B-B14F-4D97-AF65-F5344CB8AC3E}">
        <p14:creationId xmlns:p14="http://schemas.microsoft.com/office/powerpoint/2010/main" val="2332008166"/>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BBEA5-659C-449D-8302-B775DAD12B18}"/>
              </a:ext>
            </a:extLst>
          </p:cNvPr>
          <p:cNvSpPr>
            <a:spLocks noGrp="1"/>
          </p:cNvSpPr>
          <p:nvPr>
            <p:ph type="title"/>
          </p:nvPr>
        </p:nvSpPr>
        <p:spPr>
          <a:xfrm>
            <a:off x="588263" y="2979539"/>
            <a:ext cx="4167887" cy="553998"/>
          </a:xfrm>
        </p:spPr>
        <p:txBody>
          <a:bodyPr/>
          <a:lstStyle/>
          <a:p>
            <a:r>
              <a:rPr lang="en-US" dirty="0"/>
              <a:t>Thank you!</a:t>
            </a:r>
          </a:p>
        </p:txBody>
      </p:sp>
      <p:pic>
        <p:nvPicPr>
          <p:cNvPr id="4" name="Picture 3">
            <a:extLst>
              <a:ext uri="{FF2B5EF4-FFF2-40B4-BE49-F238E27FC236}">
                <a16:creationId xmlns:a16="http://schemas.microsoft.com/office/drawing/2014/main" id="{EEC7A8BF-7C73-46C2-ABA4-C2E03910E3EF}"/>
              </a:ext>
            </a:extLst>
          </p:cNvPr>
          <p:cNvPicPr>
            <a:picLocks noChangeAspect="1"/>
          </p:cNvPicPr>
          <p:nvPr/>
        </p:nvPicPr>
        <p:blipFill>
          <a:blip r:embed="rId2"/>
          <a:stretch>
            <a:fillRect/>
          </a:stretch>
        </p:blipFill>
        <p:spPr>
          <a:xfrm>
            <a:off x="6008813" y="0"/>
            <a:ext cx="6176460" cy="6858000"/>
          </a:xfrm>
          <a:prstGeom prst="rect">
            <a:avLst/>
          </a:prstGeom>
        </p:spPr>
      </p:pic>
      <p:pic>
        <p:nvPicPr>
          <p:cNvPr id="5" name="Picture 4">
            <a:extLst>
              <a:ext uri="{FF2B5EF4-FFF2-40B4-BE49-F238E27FC236}">
                <a16:creationId xmlns:a16="http://schemas.microsoft.com/office/drawing/2014/main" id="{45922A57-66AD-476D-81F5-F43F768D9905}"/>
              </a:ext>
            </a:extLst>
          </p:cNvPr>
          <p:cNvPicPr>
            <a:picLocks noChangeAspect="1"/>
          </p:cNvPicPr>
          <p:nvPr/>
        </p:nvPicPr>
        <p:blipFill>
          <a:blip r:embed="rId3"/>
          <a:stretch>
            <a:fillRect/>
          </a:stretch>
        </p:blipFill>
        <p:spPr>
          <a:xfrm>
            <a:off x="5175042" y="0"/>
            <a:ext cx="833771" cy="6858000"/>
          </a:xfrm>
          <a:prstGeom prst="rect">
            <a:avLst/>
          </a:prstGeom>
        </p:spPr>
      </p:pic>
    </p:spTree>
    <p:extLst>
      <p:ext uri="{BB962C8B-B14F-4D97-AF65-F5344CB8AC3E}">
        <p14:creationId xmlns:p14="http://schemas.microsoft.com/office/powerpoint/2010/main" val="16857566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Modern-Finance-2018-08-15">
  <a:themeElements>
    <a:clrScheme name="Custom 3">
      <a:dk1>
        <a:srgbClr val="1A1A1A"/>
      </a:dk1>
      <a:lt1>
        <a:srgbClr val="FFFFFF"/>
      </a:lt1>
      <a:dk2>
        <a:srgbClr val="0D0D0D"/>
      </a:dk2>
      <a:lt2>
        <a:srgbClr val="E6E6E6"/>
      </a:lt2>
      <a:accent1>
        <a:srgbClr val="0078D4"/>
      </a:accent1>
      <a:accent2>
        <a:srgbClr val="002050"/>
      </a:accent2>
      <a:accent3>
        <a:srgbClr val="008272"/>
      </a:accent3>
      <a:accent4>
        <a:srgbClr val="5C2D91"/>
      </a:accent4>
      <a:accent5>
        <a:srgbClr val="737373"/>
      </a:accent5>
      <a:accent6>
        <a:srgbClr val="E6E6E6"/>
      </a:accent6>
      <a:hlink>
        <a:srgbClr val="008272"/>
      </a:hlink>
      <a:folHlink>
        <a:srgbClr val="008272"/>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Modern-Finance-2018-08-15" id="{B47C86C1-6EFA-4502-BE1F-FBC100F2545D}" vid="{535B1812-D6A3-4EF8-B782-4AC4CC1ECC2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_STS_x0020_Hashtags xmlns="d16bdae6-b612-4b8a-8ada-9a80ac3ccd60"/>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1554B255E66270419295CF576B17337B" ma:contentTypeVersion="19" ma:contentTypeDescription="Create a new document." ma:contentTypeScope="" ma:versionID="3108e6b77e846f21ede12bf0954ae3ba">
  <xsd:schema xmlns:xsd="http://www.w3.org/2001/XMLSchema" xmlns:xs="http://www.w3.org/2001/XMLSchema" xmlns:p="http://schemas.microsoft.com/office/2006/metadata/properties" xmlns:ns1="http://schemas.microsoft.com/sharepoint/v3" xmlns:ns3="110493e1-6460-4697-b5aa-2b055854df08" xmlns:ns4="d16bdae6-b612-4b8a-8ada-9a80ac3ccd60" targetNamespace="http://schemas.microsoft.com/office/2006/metadata/properties" ma:root="true" ma:fieldsID="dc631576dc4652c92140fbcc18712e79" ns1:_="" ns3:_="" ns4:_="">
    <xsd:import namespace="http://schemas.microsoft.com/sharepoint/v3"/>
    <xsd:import namespace="110493e1-6460-4697-b5aa-2b055854df08"/>
    <xsd:import namespace="d16bdae6-b612-4b8a-8ada-9a80ac3ccd60"/>
    <xsd:element name="properties">
      <xsd:complexType>
        <xsd:sequence>
          <xsd:element name="documentManagement">
            <xsd:complexType>
              <xsd:all>
                <xsd:element ref="ns3:SharedWithUsers" minOccurs="0"/>
                <xsd:element ref="ns3:SharingHintHash" minOccurs="0"/>
                <xsd:element ref="ns3:SharedWithDetails" minOccurs="0"/>
                <xsd:element ref="ns1:_ip_UnifiedCompliancePolicyProperties" minOccurs="0"/>
                <xsd:element ref="ns1:_ip_UnifiedCompliancePolicyUIAction" minOccurs="0"/>
                <xsd:element ref="ns3:LastSharedByUser" minOccurs="0"/>
                <xsd:element ref="ns3:LastSharedByTime" minOccurs="0"/>
                <xsd:element ref="ns4:MediaServiceMetadata" minOccurs="0"/>
                <xsd:element ref="ns4:MediaServiceFastMetadata" minOccurs="0"/>
                <xsd:element ref="ns4:_STS_x0020_Hashtags" minOccurs="0"/>
                <xsd:element ref="ns3:_STS_x0020_AppliedHashtags" minOccurs="0"/>
                <xsd:element ref="ns4:MediaServiceAutoTags" minOccurs="0"/>
                <xsd:element ref="ns4:MediaServiceDateTaken" minOccurs="0"/>
                <xsd:element ref="ns4:MediaServiceLocation" minOccurs="0"/>
                <xsd:element ref="ns4:MediaServiceOCR" minOccurs="0"/>
                <xsd:element ref="ns4:MediaServiceEventHashCode" minOccurs="0"/>
                <xsd:element ref="ns4:MediaServiceGenerationTime" minOccurs="0"/>
                <xsd:element ref="ns4:MediaServiceAutoKeyPoints" minOccurs="0"/>
                <xsd:element ref="ns4: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1" nillable="true" ma:displayName="Unified Compliance Policy Properties" ma:hidden="true" ma:internalName="_ip_UnifiedCompliancePolicyProperties">
      <xsd:simpleType>
        <xsd:restriction base="dms:Note"/>
      </xsd:simpleType>
    </xsd:element>
    <xsd:element name="_ip_UnifiedCompliancePolicyUIAction" ma:index="12"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10493e1-6460-4697-b5aa-2b055854df08"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ingHintHash" ma:index="9" nillable="true" ma:displayName="Sharing Hint Hash" ma:internalName="SharingHintHash" ma:readOnly="true">
      <xsd:simpleType>
        <xsd:restriction base="dms:Text"/>
      </xsd:simpleType>
    </xsd:element>
    <xsd:element name="SharedWithDetails" ma:index="10"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description="" ma:internalName="LastSharedByUser" ma:readOnly="true">
      <xsd:simpleType>
        <xsd:restriction base="dms:Note">
          <xsd:maxLength value="255"/>
        </xsd:restriction>
      </xsd:simpleType>
    </xsd:element>
    <xsd:element name="LastSharedByTime" ma:index="14" nillable="true" ma:displayName="Last Shared By Time" ma:description="" ma:internalName="LastSharedByTime" ma:readOnly="true">
      <xsd:simpleType>
        <xsd:restriction base="dms:DateTime"/>
      </xsd:simpleType>
    </xsd:element>
    <xsd:element name="_STS_x0020_AppliedHashtags" ma:index="18" nillable="true" ma:displayName="Applied Hashtags" ma:description="" ma:internalName="_STS_x0020_AppliedHashtags" ma:readOnly="true" ma:showField="Titl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d16bdae6-b612-4b8a-8ada-9a80ac3ccd60" elementFormDefault="qualified">
    <xsd:import namespace="http://schemas.microsoft.com/office/2006/documentManagement/types"/>
    <xsd:import namespace="http://schemas.microsoft.com/office/infopath/2007/PartnerControls"/>
    <xsd:element name="MediaServiceMetadata" ma:index="15" nillable="true" ma:displayName="MediaServiceMetadata" ma:description="" ma:hidden="true" ma:internalName="MediaServiceMetadata" ma:readOnly="true">
      <xsd:simpleType>
        <xsd:restriction base="dms:Note"/>
      </xsd:simpleType>
    </xsd:element>
    <xsd:element name="MediaServiceFastMetadata" ma:index="16" nillable="true" ma:displayName="MediaServiceFastMetadata" ma:description="" ma:hidden="true" ma:internalName="MediaServiceFastMetadata" ma:readOnly="true">
      <xsd:simpleType>
        <xsd:restriction base="dms:Note"/>
      </xsd:simpleType>
    </xsd:element>
    <xsd:element name="_STS_x0020_Hashtags" ma:index="17" nillable="true" ma:displayName="Hashtags" ma:description="" ma:list="{473b20a4-d018-4cfc-a978-17640523313c}" ma:internalName="_STS_x0020_Hashtags" ma:readOnly="false" ma:showField="Title">
      <xsd:complexType>
        <xsd:complexContent>
          <xsd:extension base="dms:MultiChoiceLookup">
            <xsd:sequence>
              <xsd:element name="Value" type="dms:Lookup" maxOccurs="unbounded" minOccurs="0" nillable="true"/>
            </xsd:sequence>
          </xsd:extension>
        </xsd:complexContent>
      </xsd:complexType>
    </xsd:element>
    <xsd:element name="MediaServiceAutoTags" ma:index="19" nillable="true" ma:displayName="MediaServiceAutoTags" ma:description="" ma:internalName="MediaServiceAutoTags" ma:readOnly="true">
      <xsd:simpleType>
        <xsd:restriction base="dms:Text"/>
      </xsd:simpleType>
    </xsd:element>
    <xsd:element name="MediaServiceDateTaken" ma:index="20" nillable="true" ma:displayName="MediaServiceDateTaken" ma:description="" ma:hidden="true" ma:internalName="MediaServiceDateTaken" ma:readOnly="true">
      <xsd:simpleType>
        <xsd:restriction base="dms:Text"/>
      </xsd:simpleType>
    </xsd:element>
    <xsd:element name="MediaServiceLocation" ma:index="21" nillable="true" ma:displayName="MediaServiceLocation" ma:description="" ma:internalName="MediaServiceLocation" ma:readOnly="true">
      <xsd:simpleType>
        <xsd:restriction base="dms:Text"/>
      </xsd:simpleType>
    </xsd:element>
    <xsd:element name="MediaServiceOCR" ma:index="22" nillable="true" ma:displayName="MediaServiceOCR" ma:description="" ma:internalName="MediaServiceOCR" ma:readOnly="true">
      <xsd:simpleType>
        <xsd:restriction base="dms:Note">
          <xsd:maxLength value="255"/>
        </xsd:restriction>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element name="MediaServiceAutoKeyPoints" ma:index="25" nillable="true" ma:displayName="MediaServiceAutoKeyPoints" ma:hidden="true" ma:internalName="MediaServiceAutoKeyPoints" ma:readOnly="true">
      <xsd:simpleType>
        <xsd:restriction base="dms:Note"/>
      </xsd:simpleType>
    </xsd:element>
    <xsd:element name="MediaServiceKeyPoints" ma:index="26" nillable="true" ma:displayName="KeyPoints" ma:internalName="MediaServiceKeyPoint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D28F0C27-8251-4CE9-ABA0-62B980285E47}">
  <ds:schemaRefs>
    <ds:schemaRef ds:uri="http://schemas.microsoft.com/office/2006/metadata/properties"/>
    <ds:schemaRef ds:uri="http://schemas.microsoft.com/office/infopath/2007/PartnerControls"/>
    <ds:schemaRef ds:uri="http://schemas.microsoft.com/sharepoint/v3"/>
    <ds:schemaRef ds:uri="d16bdae6-b612-4b8a-8ada-9a80ac3ccd60"/>
  </ds:schemaRefs>
</ds:datastoreItem>
</file>

<file path=customXml/itemProps2.xml><?xml version="1.0" encoding="utf-8"?>
<ds:datastoreItem xmlns:ds="http://schemas.openxmlformats.org/officeDocument/2006/customXml" ds:itemID="{DDF3B725-B7B5-45DD-B38A-D36A53F80762}">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110493e1-6460-4697-b5aa-2b055854df08"/>
    <ds:schemaRef ds:uri="d16bdae6-b612-4b8a-8ada-9a80ac3ccd6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F42E1E4-9295-4DF9-A2EB-B01D2B71C36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164</TotalTime>
  <Words>368</Words>
  <Application>Microsoft Office PowerPoint</Application>
  <PresentationFormat>Widescreen</PresentationFormat>
  <Paragraphs>48</Paragraphs>
  <Slides>6</Slides>
  <Notes>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6</vt:i4>
      </vt:variant>
    </vt:vector>
  </HeadingPairs>
  <TitlesOfParts>
    <vt:vector size="14" baseType="lpstr">
      <vt:lpstr>Arial</vt:lpstr>
      <vt:lpstr>Calibri</vt:lpstr>
      <vt:lpstr>Consolas</vt:lpstr>
      <vt:lpstr>Segoe UI</vt:lpstr>
      <vt:lpstr>Segoe UI Semibold</vt:lpstr>
      <vt:lpstr>Segoe UI Semilight</vt:lpstr>
      <vt:lpstr>Wingdings</vt:lpstr>
      <vt:lpstr>Modern-Finance-2018-08-15</vt:lpstr>
      <vt:lpstr>About me</vt:lpstr>
      <vt:lpstr>About Global Financial Solutions</vt:lpstr>
      <vt:lpstr>In my experience…</vt:lpstr>
      <vt:lpstr>About “the unreasonable effectiveness of data”</vt:lpstr>
      <vt:lpstr>Choosing successful projects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Modern Finance  at Microsoft</dc:title>
  <dc:creator>Lucas A. Meyer</dc:creator>
  <cp:lastModifiedBy>Lucas A. Meyer</cp:lastModifiedBy>
  <cp:revision>13</cp:revision>
  <dcterms:created xsi:type="dcterms:W3CDTF">2019-10-24T21:11:14Z</dcterms:created>
  <dcterms:modified xsi:type="dcterms:W3CDTF">2020-06-18T23:49:55Z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SetDate">
    <vt:lpwstr>2019-10-24T21:39:35.3501962Z</vt:lpwstr>
  </property>
  <property fmtid="{D5CDD505-2E9C-101B-9397-08002B2CF9AE}" pid="5" name="MSIP_Label_f42aa342-8706-4288-bd11-ebb85995028c_Name">
    <vt:lpwstr>General</vt:lpwstr>
  </property>
  <property fmtid="{D5CDD505-2E9C-101B-9397-08002B2CF9AE}" pid="6" name="MSIP_Label_f42aa342-8706-4288-bd11-ebb85995028c_ActionId">
    <vt:lpwstr>9dd2aba8-a222-4cfe-a7d3-40ae43c205f3</vt:lpwstr>
  </property>
  <property fmtid="{D5CDD505-2E9C-101B-9397-08002B2CF9AE}" pid="7" name="MSIP_Label_f42aa342-8706-4288-bd11-ebb85995028c_Extended_MSFT_Method">
    <vt:lpwstr>Automatic</vt:lpwstr>
  </property>
  <property fmtid="{D5CDD505-2E9C-101B-9397-08002B2CF9AE}" pid="8" name="Sensitivity">
    <vt:lpwstr>General</vt:lpwstr>
  </property>
</Properties>
</file>